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46"/>
  </p:notesMasterIdLst>
  <p:sldIdLst>
    <p:sldId id="256" r:id="rId2"/>
    <p:sldId id="257" r:id="rId3"/>
    <p:sldId id="323" r:id="rId4"/>
    <p:sldId id="308" r:id="rId5"/>
    <p:sldId id="309" r:id="rId6"/>
    <p:sldId id="311" r:id="rId7"/>
    <p:sldId id="310" r:id="rId8"/>
    <p:sldId id="312" r:id="rId9"/>
    <p:sldId id="313" r:id="rId10"/>
    <p:sldId id="314" r:id="rId11"/>
    <p:sldId id="315" r:id="rId12"/>
    <p:sldId id="267" r:id="rId13"/>
    <p:sldId id="268" r:id="rId14"/>
    <p:sldId id="269" r:id="rId15"/>
    <p:sldId id="316" r:id="rId16"/>
    <p:sldId id="270" r:id="rId17"/>
    <p:sldId id="271" r:id="rId18"/>
    <p:sldId id="272" r:id="rId19"/>
    <p:sldId id="273" r:id="rId20"/>
    <p:sldId id="301" r:id="rId21"/>
    <p:sldId id="275" r:id="rId22"/>
    <p:sldId id="276" r:id="rId23"/>
    <p:sldId id="277" r:id="rId24"/>
    <p:sldId id="279" r:id="rId25"/>
    <p:sldId id="280" r:id="rId26"/>
    <p:sldId id="282" r:id="rId27"/>
    <p:sldId id="283" r:id="rId28"/>
    <p:sldId id="317" r:id="rId29"/>
    <p:sldId id="318" r:id="rId30"/>
    <p:sldId id="319" r:id="rId31"/>
    <p:sldId id="320" r:id="rId32"/>
    <p:sldId id="288" r:id="rId33"/>
    <p:sldId id="321" r:id="rId34"/>
    <p:sldId id="289" r:id="rId35"/>
    <p:sldId id="291" r:id="rId36"/>
    <p:sldId id="292" r:id="rId37"/>
    <p:sldId id="294" r:id="rId38"/>
    <p:sldId id="295" r:id="rId39"/>
    <p:sldId id="296" r:id="rId40"/>
    <p:sldId id="297" r:id="rId41"/>
    <p:sldId id="298" r:id="rId42"/>
    <p:sldId id="300" r:id="rId43"/>
    <p:sldId id="324" r:id="rId44"/>
    <p:sldId id="325" r:id="rId4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2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napToObjects="1">
      <p:cViewPr varScale="1">
        <p:scale>
          <a:sx n="64" d="100"/>
          <a:sy n="64" d="100"/>
        </p:scale>
        <p:origin x="1590" y="78"/>
      </p:cViewPr>
      <p:guideLst>
        <p:guide orient="horz" pos="2160"/>
        <p:guide pos="2880"/>
      </p:guideLst>
    </p:cSldViewPr>
  </p:slideViewPr>
  <p:notesTextViewPr>
    <p:cViewPr>
      <p:scale>
        <a:sx n="125" d="100"/>
        <a:sy n="125" d="100"/>
      </p:scale>
      <p:origin x="0" y="-12"/>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23FB8F-A7D9-4449-B234-8EF2F942E663}" type="datetimeFigureOut">
              <a:rPr lang="en-US" smtClean="0"/>
              <a:t>11/11/2022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DA27E-C4C8-0445-8E7E-D28DA38495E2}" type="slidenum">
              <a:rPr lang="en-US" smtClean="0"/>
              <a:t>‹nº›</a:t>
            </a:fld>
            <a:endParaRPr lang="en-US"/>
          </a:p>
        </p:txBody>
      </p:sp>
    </p:spTree>
    <p:extLst>
      <p:ext uri="{BB962C8B-B14F-4D97-AF65-F5344CB8AC3E}">
        <p14:creationId xmlns:p14="http://schemas.microsoft.com/office/powerpoint/2010/main" val="11532530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dirty="0">
                <a:solidFill>
                  <a:schemeClr val="tx1"/>
                </a:solidFill>
              </a:rPr>
              <a:t>O ORBE TERRESTRE É UM GRANDE MAGNETO, GOVERNADO PELAS FORÇAS POSITIVAS DO SOL. TODA MATÉRIA TANGÍVEL REPRESENTA UMA CONDENSAÇÃO  DE ENERGIA E DESSAS FORÇAS SOBRE O PLANETA, ESSA CONDENSAÇÃO SE VERIFICA DEBAIXO DA INFLUÊNCIA ORGANIZADORA DO PRINCÍPIO ESPIRITUAL, PREEXISTINDO A TODAS AS COMBINAÇÕES QUÍMICAS E MOLECULARES (EMMANUEL, FCX, FEB).</a:t>
            </a:r>
          </a:p>
        </p:txBody>
      </p:sp>
      <p:sp>
        <p:nvSpPr>
          <p:cNvPr id="4" name="Espaço Reservado para Número de Slide 3"/>
          <p:cNvSpPr>
            <a:spLocks noGrp="1"/>
          </p:cNvSpPr>
          <p:nvPr>
            <p:ph type="sldNum" sz="quarter" idx="5"/>
          </p:nvPr>
        </p:nvSpPr>
        <p:spPr/>
        <p:txBody>
          <a:bodyPr/>
          <a:lstStyle/>
          <a:p>
            <a:fld id="{CE0DA27E-C4C8-0445-8E7E-D28DA38495E2}" type="slidenum">
              <a:rPr lang="en-US" smtClean="0"/>
              <a:t>1</a:t>
            </a:fld>
            <a:endParaRPr lang="en-US"/>
          </a:p>
        </p:txBody>
      </p:sp>
    </p:spTree>
    <p:extLst>
      <p:ext uri="{BB962C8B-B14F-4D97-AF65-F5344CB8AC3E}">
        <p14:creationId xmlns:p14="http://schemas.microsoft.com/office/powerpoint/2010/main" val="1204335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Calibri"/>
                <a:ea typeface="+mn-ea"/>
                <a:cs typeface="+mn-cs"/>
              </a:rPr>
              <a:t>NDM.INSTRUTOR AULUS:  O ECTOPLASMA ESTÁ SITUADO ENTRE A MATÉRIA DENSA E A MATÉRIA PERISPÍRITICA, ASSIM COMO UM PRODUTO DE EMANAÇÕES  DA ALMA PELO FILTRO DO CORPO, E É RECURSOPECULIAR NÃO SOMENTE AO HOMEM, MAS A TODAS AS FORMAS DA NATUREZA. (...) É UM ELEMENTO AMORFO, MAS DE GRANDE POTÊNCIA E VITALIDADE.. PODE SER COMPARADO A GENUÍNA MASSA PROTOPLÁSMICA... INFINITAMENTE PLÁSTICO</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Calibri"/>
                <a:ea typeface="+mn-ea"/>
                <a:cs typeface="+mn-cs"/>
              </a:rPr>
              <a:t>A MATÉRIA QUÍMICA DO ECTOPLASMA CORRESPONDE A UMA AVANÇADA DESMOBILIZAÇÃO DE SISTEMAS ATÔMICOS PARA MOTOS VORTICOSOS, AO LONGO DA ESCALA DOS ELEMENTOS, EM DIREÇÃO  AOS PESOS ATÔMICOS MÁXIMOS.</a:t>
            </a:r>
          </a:p>
          <a:p>
            <a:endParaRPr lang="pt-BR" dirty="0"/>
          </a:p>
        </p:txBody>
      </p:sp>
      <p:sp>
        <p:nvSpPr>
          <p:cNvPr id="4" name="Espaço Reservado para Número de Slide 3"/>
          <p:cNvSpPr>
            <a:spLocks noGrp="1"/>
          </p:cNvSpPr>
          <p:nvPr>
            <p:ph type="sldNum" sz="quarter" idx="5"/>
          </p:nvPr>
        </p:nvSpPr>
        <p:spPr/>
        <p:txBody>
          <a:bodyPr/>
          <a:lstStyle/>
          <a:p>
            <a:fld id="{CE0DA27E-C4C8-0445-8E7E-D28DA38495E2}" type="slidenum">
              <a:rPr lang="en-US" smtClean="0"/>
              <a:t>10</a:t>
            </a:fld>
            <a:endParaRPr lang="en-US"/>
          </a:p>
        </p:txBody>
      </p:sp>
    </p:spTree>
    <p:extLst>
      <p:ext uri="{BB962C8B-B14F-4D97-AF65-F5344CB8AC3E}">
        <p14:creationId xmlns:p14="http://schemas.microsoft.com/office/powerpoint/2010/main" val="82734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b="1" dirty="0"/>
              <a:t>EXTERIORIZAÇÃO: SAI DE TODO O CORPO DO MÉDIUM (ATRAVÉS DOS POROS, MAS PRINCIPALMENTE, PELO ORIFÍCIOS NATURAIS (BOCA, NARINAS, OUVIDOS, ÓRGÃOS GENITAIS) E DAS EXTREMIDADES DO CORPO (ALTO DA CABEÇA E PONTAS DOS DEDOS), SENDO MAIS FREQUENTE DA BOCA (PALATO, GENGIVAS E BOCHECHAS). </a:t>
            </a:r>
          </a:p>
        </p:txBody>
      </p:sp>
      <p:sp>
        <p:nvSpPr>
          <p:cNvPr id="4" name="Espaço Reservado para Número de Slide 3"/>
          <p:cNvSpPr>
            <a:spLocks noGrp="1"/>
          </p:cNvSpPr>
          <p:nvPr>
            <p:ph type="sldNum" sz="quarter" idx="5"/>
          </p:nvPr>
        </p:nvSpPr>
        <p:spPr/>
        <p:txBody>
          <a:bodyPr/>
          <a:lstStyle/>
          <a:p>
            <a:fld id="{CE0DA27E-C4C8-0445-8E7E-D28DA38495E2}" type="slidenum">
              <a:rPr lang="en-US" smtClean="0"/>
              <a:t>11</a:t>
            </a:fld>
            <a:endParaRPr lang="en-US"/>
          </a:p>
        </p:txBody>
      </p:sp>
    </p:spTree>
    <p:extLst>
      <p:ext uri="{BB962C8B-B14F-4D97-AF65-F5344CB8AC3E}">
        <p14:creationId xmlns:p14="http://schemas.microsoft.com/office/powerpoint/2010/main" val="1780110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D4FB71-394F-D943-ABF3-8E7C218765D6}" type="slidenum">
              <a:rPr lang="en-US" smtClean="0"/>
              <a:pPr/>
              <a:t>13</a:t>
            </a:fld>
            <a:endParaRPr lang="en-US"/>
          </a:p>
        </p:txBody>
      </p:sp>
    </p:spTree>
    <p:extLst>
      <p:ext uri="{BB962C8B-B14F-4D97-AF65-F5344CB8AC3E}">
        <p14:creationId xmlns:p14="http://schemas.microsoft.com/office/powerpoint/2010/main" val="2638485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D4FB71-394F-D943-ABF3-8E7C218765D6}" type="slidenum">
              <a:rPr lang="en-US" smtClean="0"/>
              <a:pPr/>
              <a:t>14</a:t>
            </a:fld>
            <a:endParaRPr lang="en-US"/>
          </a:p>
        </p:txBody>
      </p:sp>
    </p:spTree>
    <p:extLst>
      <p:ext uri="{BB962C8B-B14F-4D97-AF65-F5344CB8AC3E}">
        <p14:creationId xmlns:p14="http://schemas.microsoft.com/office/powerpoint/2010/main" val="2762190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D4FB71-394F-D943-ABF3-8E7C218765D6}" type="slidenum">
              <a:rPr lang="en-US" smtClean="0"/>
              <a:pPr/>
              <a:t>15</a:t>
            </a:fld>
            <a:endParaRPr lang="en-US"/>
          </a:p>
        </p:txBody>
      </p:sp>
    </p:spTree>
    <p:extLst>
      <p:ext uri="{BB962C8B-B14F-4D97-AF65-F5344CB8AC3E}">
        <p14:creationId xmlns:p14="http://schemas.microsoft.com/office/powerpoint/2010/main" val="1047653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28600" indent="-228600" algn="just">
              <a:buAutoNum type="arabicPeriod"/>
            </a:pPr>
            <a:r>
              <a:rPr lang="pt-BR" dirty="0"/>
              <a:t>OS FLUIDOS DOS ESPÍRITOS ELEVADOS QUE COMANDAM E COLABORAM  COM A REUNIÃO. 2. OS FLUIDOS DO MÉDIUM DE EFEITOS FÍSICOS E ASSISTENTES PRESENTES NA REUNIÃO. 3. OS FLUIDOS DA NATUREZA.</a:t>
            </a:r>
          </a:p>
          <a:p>
            <a:pPr marL="228600" indent="-228600" algn="just">
              <a:buAutoNum type="arabicPeriod"/>
            </a:pPr>
            <a:r>
              <a:rPr lang="pt-BR" dirty="0"/>
              <a:t>A MASSA DE UM SER HUMANO E, POR EQUIVALÊNCIA, A DE UM ESPÍRITO MATEIALIZADO CORRESPONDEM  À ENERGIA LIBERADA POR UMA BOMBA NUCLEAR  DE MIL MEGATONS</a:t>
            </a:r>
          </a:p>
        </p:txBody>
      </p:sp>
      <p:sp>
        <p:nvSpPr>
          <p:cNvPr id="4" name="Espaço Reservado para Número de Slide 3"/>
          <p:cNvSpPr>
            <a:spLocks noGrp="1"/>
          </p:cNvSpPr>
          <p:nvPr>
            <p:ph type="sldNum" sz="quarter" idx="5"/>
          </p:nvPr>
        </p:nvSpPr>
        <p:spPr/>
        <p:txBody>
          <a:bodyPr/>
          <a:lstStyle/>
          <a:p>
            <a:fld id="{CE0DA27E-C4C8-0445-8E7E-D28DA38495E2}" type="slidenum">
              <a:rPr lang="en-US" smtClean="0"/>
              <a:t>34</a:t>
            </a:fld>
            <a:endParaRPr lang="en-US"/>
          </a:p>
        </p:txBody>
      </p:sp>
    </p:spTree>
    <p:extLst>
      <p:ext uri="{BB962C8B-B14F-4D97-AF65-F5344CB8AC3E}">
        <p14:creationId xmlns:p14="http://schemas.microsoft.com/office/powerpoint/2010/main" val="2310709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OS FLUIDOS ECTOPLASMÁTICOS MAIS PUROS SÃO OS QUE SE ORIGINAM DA NATUREZA E DOS ESPÍRITOS, ENQUANTO O ECTOPLASMA EXTRAÍDO DA ASSISTÊNCIA NEM SEMPRE É APROPRIADO AO USO COM OBJETIVOS ELEVADOS. ISSO SE DÁ PORQUE CONSTANTEMENTE OS CONTAMINAMOS COM A INGESTÃO DE CARNE, ÁLCOOL E FUMO, O QUE EXPLICA A EXIGÊNCIA POR PARTE DOS ESPÍRITOS DA ABSINÊNCIA 72 HORAS ANTES DOS TRABALHOS.</a:t>
            </a:r>
          </a:p>
        </p:txBody>
      </p:sp>
      <p:sp>
        <p:nvSpPr>
          <p:cNvPr id="4" name="Espaço Reservado para Número de Slide 3"/>
          <p:cNvSpPr>
            <a:spLocks noGrp="1"/>
          </p:cNvSpPr>
          <p:nvPr>
            <p:ph type="sldNum" sz="quarter" idx="5"/>
          </p:nvPr>
        </p:nvSpPr>
        <p:spPr/>
        <p:txBody>
          <a:bodyPr/>
          <a:lstStyle/>
          <a:p>
            <a:fld id="{CE0DA27E-C4C8-0445-8E7E-D28DA38495E2}" type="slidenum">
              <a:rPr lang="en-US" smtClean="0"/>
              <a:t>40</a:t>
            </a:fld>
            <a:endParaRPr lang="en-US"/>
          </a:p>
        </p:txBody>
      </p:sp>
    </p:spTree>
    <p:extLst>
      <p:ext uri="{BB962C8B-B14F-4D97-AF65-F5344CB8AC3E}">
        <p14:creationId xmlns:p14="http://schemas.microsoft.com/office/powerpoint/2010/main" val="1276050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MELHORES RESULTADOS SÃO OBTIDOS COM O AMBIENTE EM PENUMBRA OU MERGULHADO NA MAIS COMPLETA ESCURIDÃO.</a:t>
            </a:r>
          </a:p>
          <a:p>
            <a:pPr algn="just"/>
            <a:r>
              <a:rPr lang="pt-BR" dirty="0"/>
              <a:t>A EXPERIÊNCIA TEM DEMONSTRADO QUE  A LUZ MENOS PREJUDICIAL À ECTOPLASMIA É A LUZ FRIA E DESPROVIDA DE IRRADIAÇÕES QUÍMICAS.</a:t>
            </a:r>
          </a:p>
          <a:p>
            <a:pPr algn="just"/>
            <a:r>
              <a:rPr lang="pt-BR" dirty="0"/>
              <a:t>A LUZ NUNCA DEVE SER DIIGIDA DIRETAMENTE PARA O MÉDIUM , E ESTE NÃO DEVE SER ILUMINADO , SENÃO PELOS RAIOS REFLETIDOS, E SUA REGIÃO DORSAL DEVE SEMRPE FIAR NA SOMBRA.</a:t>
            </a:r>
          </a:p>
        </p:txBody>
      </p:sp>
      <p:sp>
        <p:nvSpPr>
          <p:cNvPr id="4" name="Espaço Reservado para Número de Slide 3"/>
          <p:cNvSpPr>
            <a:spLocks noGrp="1"/>
          </p:cNvSpPr>
          <p:nvPr>
            <p:ph type="sldNum" sz="quarter" idx="5"/>
          </p:nvPr>
        </p:nvSpPr>
        <p:spPr/>
        <p:txBody>
          <a:bodyPr/>
          <a:lstStyle/>
          <a:p>
            <a:fld id="{CE0DA27E-C4C8-0445-8E7E-D28DA38495E2}" type="slidenum">
              <a:rPr lang="en-US" smtClean="0"/>
              <a:t>41</a:t>
            </a:fld>
            <a:endParaRPr lang="en-US"/>
          </a:p>
        </p:txBody>
      </p:sp>
    </p:spTree>
    <p:extLst>
      <p:ext uri="{BB962C8B-B14F-4D97-AF65-F5344CB8AC3E}">
        <p14:creationId xmlns:p14="http://schemas.microsoft.com/office/powerpoint/2010/main" val="265161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b="1" dirty="0"/>
              <a:t>EM MECANISMOS DA MEDIUNIDADE FALANDO SOBRE O FUTURO DOS FENÔMENOS FÍSICOS, ANDRÉ LUIZ ASSIM SE REFERE AOS FENÔMENOS DE ECTOPLASMIA: “ A NÓS OS ESPÍRITOS DESENCARNADOS, INTERESSA, NO PLANO EXTRAFÍSICO, MAIS AMPLA SUBLIMAÇÃO, PARA QUE FAÇAMOS AJUSTAMENTO DE DETERMINADOS PRINCÍPIOS MENTAIS, COM RESPEITO  À EXECUÇÃO DE TAREFAS ESPECÍFICAS. E AOS ENCARNADOS INTERESSA A EXISTÊNCIA EM PLANO MORAL MAIS ALTO PARA QUE DEFINAM, COM EXATIDÃO E PROPRIEDADE, A SUBSTÂNCIA ECTOPLASMÁTICA, ANALISANDO-LHE OS COMPONENTES E PROTEGENDO-LHE AS MANIFESTAÇÕES, DE MODO A OFERECEREM ÀS INTELIGÊNCIAS SUPERIORES MAIS SEGUROS CABEDAIS DE TRABALHO, EQUACIONANDO, COM OS HOMENS E PARA OS HOMENS, A PROVA INCONTESTE DA IMORTALIDADE.”.</a:t>
            </a:r>
          </a:p>
        </p:txBody>
      </p:sp>
      <p:sp>
        <p:nvSpPr>
          <p:cNvPr id="4" name="Espaço Reservado para Número de Slide 3"/>
          <p:cNvSpPr>
            <a:spLocks noGrp="1"/>
          </p:cNvSpPr>
          <p:nvPr>
            <p:ph type="sldNum" sz="quarter" idx="5"/>
          </p:nvPr>
        </p:nvSpPr>
        <p:spPr/>
        <p:txBody>
          <a:bodyPr/>
          <a:lstStyle/>
          <a:p>
            <a:fld id="{CE0DA27E-C4C8-0445-8E7E-D28DA38495E2}" type="slidenum">
              <a:rPr lang="en-US" smtClean="0"/>
              <a:t>42</a:t>
            </a:fld>
            <a:endParaRPr lang="en-US"/>
          </a:p>
        </p:txBody>
      </p:sp>
    </p:spTree>
    <p:extLst>
      <p:ext uri="{BB962C8B-B14F-4D97-AF65-F5344CB8AC3E}">
        <p14:creationId xmlns:p14="http://schemas.microsoft.com/office/powerpoint/2010/main" val="604797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PSICOCIRURGIA – CIRURGIA OSTENTIVA QUE O ESPÍRITO REALIZA POR INTERMÉDIO DE UM MÉDIUM DOTADO  DAS NECESSÁRIAS QUALIDADES ECTOPLÁSMICAS E PSICOMOTORAS.</a:t>
            </a:r>
          </a:p>
          <a:p>
            <a:r>
              <a:rPr lang="pt-BR" dirty="0"/>
              <a:t>DESENVOLVEM DE FORMA MECÂNICAS OU SEMIMECÂNICAS. NO MECÂNICO O MEDIUM PODE MANTER-SE CONSCIENTE, SEMIINSCONSCIENTE OU INCONSCIENTE.</a:t>
            </a:r>
          </a:p>
        </p:txBody>
      </p:sp>
      <p:sp>
        <p:nvSpPr>
          <p:cNvPr id="4" name="Espaço Reservado para Número de Slide 3"/>
          <p:cNvSpPr>
            <a:spLocks noGrp="1"/>
          </p:cNvSpPr>
          <p:nvPr>
            <p:ph type="sldNum" sz="quarter" idx="5"/>
          </p:nvPr>
        </p:nvSpPr>
        <p:spPr/>
        <p:txBody>
          <a:bodyPr/>
          <a:lstStyle/>
          <a:p>
            <a:fld id="{CE0DA27E-C4C8-0445-8E7E-D28DA38495E2}" type="slidenum">
              <a:rPr lang="en-US" smtClean="0"/>
              <a:t>43</a:t>
            </a:fld>
            <a:endParaRPr lang="en-US"/>
          </a:p>
        </p:txBody>
      </p:sp>
    </p:spTree>
    <p:extLst>
      <p:ext uri="{BB962C8B-B14F-4D97-AF65-F5344CB8AC3E}">
        <p14:creationId xmlns:p14="http://schemas.microsoft.com/office/powerpoint/2010/main" val="97183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dirty="0"/>
              <a:t>COMPLEMENTA EMMANUEL: OS CORPOS TERRESTRES ENCONTRAM NO SOL A FONTE MANTENEDORA DE SUAS SUBSTÂNCIAS RADIOATIVAS, MAS TODAS ESSAS CORRENTES DE ENERGIAS SÃO INSCONSCIENTES E PASSIVAS. OS ESPÍRITOS, POR SUA VEZ ENCONTRAM EM DEUS A FONTE SUPREMA DE TODAS AS SUA FORÇAS, EM PERENE EVOLUÇÃO, NO DRAMA DINÂMICO DOS SISTEMAS. AS CORRENTES FLUÍDICAS NO MUNDO ESPIRITUAL SÃO, POIS, AS VIBRAÇÕES DA ALMA CONSCIENTE, DENTRO DA SUA GLORIOSA IMORTALIDADE (EMMANUEL, FCX – FEB)</a:t>
            </a:r>
          </a:p>
        </p:txBody>
      </p:sp>
      <p:sp>
        <p:nvSpPr>
          <p:cNvPr id="4" name="Espaço Reservado para Número de Slide 3"/>
          <p:cNvSpPr>
            <a:spLocks noGrp="1"/>
          </p:cNvSpPr>
          <p:nvPr>
            <p:ph type="sldNum" sz="quarter" idx="5"/>
          </p:nvPr>
        </p:nvSpPr>
        <p:spPr/>
        <p:txBody>
          <a:bodyPr/>
          <a:lstStyle/>
          <a:p>
            <a:fld id="{CE0DA27E-C4C8-0445-8E7E-D28DA38495E2}" type="slidenum">
              <a:rPr lang="en-US" smtClean="0"/>
              <a:t>2</a:t>
            </a:fld>
            <a:endParaRPr lang="en-US"/>
          </a:p>
        </p:txBody>
      </p:sp>
    </p:spTree>
    <p:extLst>
      <p:ext uri="{BB962C8B-B14F-4D97-AF65-F5344CB8AC3E}">
        <p14:creationId xmlns:p14="http://schemas.microsoft.com/office/powerpoint/2010/main" val="2067188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E0DA27E-C4C8-0445-8E7E-D28DA38495E2}" type="slidenum">
              <a:rPr lang="en-US" smtClean="0"/>
              <a:t>44</a:t>
            </a:fld>
            <a:endParaRPr lang="en-US"/>
          </a:p>
        </p:txBody>
      </p:sp>
    </p:spTree>
    <p:extLst>
      <p:ext uri="{BB962C8B-B14F-4D97-AF65-F5344CB8AC3E}">
        <p14:creationId xmlns:p14="http://schemas.microsoft.com/office/powerpoint/2010/main" val="107204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OS DICIONÁRIOS MODERNOS JÁ INCLUEM A PALAVRA ECTOPLASMA E DIZEM BEM: EM ESPIRITISMO ELE É MATÉRIA PSÍQUICA QUE EMANA DE CERTOS </a:t>
            </a:r>
            <a:r>
              <a:rPr lang="pt-BR" dirty="0" err="1"/>
              <a:t>MÉDIuNS</a:t>
            </a:r>
            <a:r>
              <a:rPr lang="pt-BR" dirty="0"/>
              <a:t>; EM BIOLOGIA É A PELICULA EXTERNA DO PROTOPLASMA.</a:t>
            </a:r>
          </a:p>
        </p:txBody>
      </p:sp>
      <p:sp>
        <p:nvSpPr>
          <p:cNvPr id="4" name="Espaço Reservado para Número de Slide 3"/>
          <p:cNvSpPr>
            <a:spLocks noGrp="1"/>
          </p:cNvSpPr>
          <p:nvPr>
            <p:ph type="sldNum" sz="quarter" idx="5"/>
          </p:nvPr>
        </p:nvSpPr>
        <p:spPr/>
        <p:txBody>
          <a:bodyPr/>
          <a:lstStyle/>
          <a:p>
            <a:fld id="{CE0DA27E-C4C8-0445-8E7E-D28DA38495E2}" type="slidenum">
              <a:rPr lang="en-US" smtClean="0"/>
              <a:t>3</a:t>
            </a:fld>
            <a:endParaRPr lang="en-US"/>
          </a:p>
        </p:txBody>
      </p:sp>
    </p:spTree>
    <p:extLst>
      <p:ext uri="{BB962C8B-B14F-4D97-AF65-F5344CB8AC3E}">
        <p14:creationId xmlns:p14="http://schemas.microsoft.com/office/powerpoint/2010/main" val="71555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PARA DESIGNAR AS NUVENS DE SUBTÂNCIA ESBRANQUIÇADA QUE SE EXALAVAM DO CORPO DA MÉDIUM ITALINA EUSÁPIA PALLADINO E QUE ATUANDO SOBRE  OBJETOS PESADOS, OS MOVIMENTAVA.</a:t>
            </a:r>
          </a:p>
          <a:p>
            <a:r>
              <a:rPr lang="pt-BR" dirty="0"/>
              <a:t>ANÁLISES ANTIGAS FEITAS PELO BARÃO EM RESÍDUOS DE ECTOPLASMA COLHIDOS DAS MÉDIUNS EVA CARRIÈRE ESTANISLAWA.</a:t>
            </a:r>
          </a:p>
        </p:txBody>
      </p:sp>
      <p:sp>
        <p:nvSpPr>
          <p:cNvPr id="4" name="Espaço Reservado para Número de Slide 3"/>
          <p:cNvSpPr>
            <a:spLocks noGrp="1"/>
          </p:cNvSpPr>
          <p:nvPr>
            <p:ph type="sldNum" sz="quarter" idx="5"/>
          </p:nvPr>
        </p:nvSpPr>
        <p:spPr/>
        <p:txBody>
          <a:bodyPr/>
          <a:lstStyle/>
          <a:p>
            <a:fld id="{CE0DA27E-C4C8-0445-8E7E-D28DA38495E2}" type="slidenum">
              <a:rPr lang="en-US" smtClean="0"/>
              <a:t>4</a:t>
            </a:fld>
            <a:endParaRPr lang="en-US"/>
          </a:p>
        </p:txBody>
      </p:sp>
    </p:spTree>
    <p:extLst>
      <p:ext uri="{BB962C8B-B14F-4D97-AF65-F5344CB8AC3E}">
        <p14:creationId xmlns:p14="http://schemas.microsoft.com/office/powerpoint/2010/main" val="351087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dirty="0"/>
              <a:t>DEVEMOS CONSIDERAR POR VÁRIAS RAZÕES,QUE UMA ANÁLISE DEFINITIVA DA COMPOSIÇÃO  ÍNTIMA DO ECTOPLASMA ESTÁ POR SER EFETUADA. E DESTACAR A SUA DIFICULDADE, DEVIDO ÀS POSSÍVEIS INCORPORAÇÕES DE ELEMENTOS QUÍMICOS ESTRANHOS A ELE, COMO AGREGADOS MOLECULARES DE SUBSTÂNCIAS VÁRIAS DO CORPO DO MÉDIUM.</a:t>
            </a:r>
          </a:p>
        </p:txBody>
      </p:sp>
      <p:sp>
        <p:nvSpPr>
          <p:cNvPr id="4" name="Espaço Reservado para Número de Slide 3"/>
          <p:cNvSpPr>
            <a:spLocks noGrp="1"/>
          </p:cNvSpPr>
          <p:nvPr>
            <p:ph type="sldNum" sz="quarter" idx="5"/>
          </p:nvPr>
        </p:nvSpPr>
        <p:spPr/>
        <p:txBody>
          <a:bodyPr/>
          <a:lstStyle/>
          <a:p>
            <a:fld id="{CE0DA27E-C4C8-0445-8E7E-D28DA38495E2}" type="slidenum">
              <a:rPr lang="en-US" smtClean="0"/>
              <a:t>5</a:t>
            </a:fld>
            <a:endParaRPr lang="en-US"/>
          </a:p>
        </p:txBody>
      </p:sp>
    </p:spTree>
    <p:extLst>
      <p:ext uri="{BB962C8B-B14F-4D97-AF65-F5344CB8AC3E}">
        <p14:creationId xmlns:p14="http://schemas.microsoft.com/office/powerpoint/2010/main" val="1591114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dirty="0"/>
              <a:t>A MATERIALIZAÇÃO DO ESPÍRITO KATIE KING É A MAIS FAMOSA DA HISTÓRIA DO ESPIRITISMO (cientista WILLIAN CROOKES X MÉDIUM FLORENCE COOK.</a:t>
            </a:r>
          </a:p>
          <a:p>
            <a:pPr algn="just"/>
            <a:r>
              <a:rPr lang="pt-BR" dirty="0"/>
              <a:t>“SÓ OS DOENTES, POR ENQUANTO,NO MUNDO, JUSTIFICAM A NOSSO VER, O ESFORÇO DESSA ESPÉCIE, JUNTO DE RARAS EXPERIÊNCIAS ESSENCIALMENTE RESPEITÁVEIS E DIGNAS REALIZADAS PELO MUNDO CIENTÍFICO, EM BENEFÍCIO DA HUMANIDADE.</a:t>
            </a:r>
          </a:p>
        </p:txBody>
      </p:sp>
      <p:sp>
        <p:nvSpPr>
          <p:cNvPr id="4" name="Espaço Reservado para Número de Slide 3"/>
          <p:cNvSpPr>
            <a:spLocks noGrp="1"/>
          </p:cNvSpPr>
          <p:nvPr>
            <p:ph type="sldNum" sz="quarter" idx="5"/>
          </p:nvPr>
        </p:nvSpPr>
        <p:spPr/>
        <p:txBody>
          <a:bodyPr/>
          <a:lstStyle/>
          <a:p>
            <a:fld id="{CE0DA27E-C4C8-0445-8E7E-D28DA38495E2}" type="slidenum">
              <a:rPr lang="en-US" smtClean="0"/>
              <a:t>6</a:t>
            </a:fld>
            <a:endParaRPr lang="en-US"/>
          </a:p>
        </p:txBody>
      </p:sp>
    </p:spTree>
    <p:extLst>
      <p:ext uri="{BB962C8B-B14F-4D97-AF65-F5344CB8AC3E}">
        <p14:creationId xmlns:p14="http://schemas.microsoft.com/office/powerpoint/2010/main" val="3948833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PESQUISADOR JAMES BLACK CHEGOU A SEGUINTE FORMULA QUÍMICA PARA O ECTOPLASMA.</a:t>
            </a:r>
          </a:p>
          <a:p>
            <a:pPr algn="just"/>
            <a:r>
              <a:rPr lang="pt-BR" dirty="0"/>
              <a:t>ESSA FORÇA MATERIALIZANTE É COMO AS OUTRAS MANIPULADAS EM NOSSAS TAREZAS DE INTERCÂMBIO. INDEPENDE DO CARÁTER E DAS QUALIDADES MORAIS DAQUELES QUE A POSSUEM,CONSTITUINDO EMANAÇÕES DO MUNDOPSICOFÍSICO, DAS QUAIS  CITOPLASMA É UMA DAS FONTES DE ORIGEM. (NOS DOMINIOS DA MEDIUNIDADE. FCX/ANDRÉ LUIZ)</a:t>
            </a:r>
          </a:p>
        </p:txBody>
      </p:sp>
      <p:sp>
        <p:nvSpPr>
          <p:cNvPr id="4" name="Espaço Reservado para Número de Slide 3"/>
          <p:cNvSpPr>
            <a:spLocks noGrp="1"/>
          </p:cNvSpPr>
          <p:nvPr>
            <p:ph type="sldNum" sz="quarter" idx="5"/>
          </p:nvPr>
        </p:nvSpPr>
        <p:spPr/>
        <p:txBody>
          <a:bodyPr/>
          <a:lstStyle/>
          <a:p>
            <a:fld id="{CE0DA27E-C4C8-0445-8E7E-D28DA38495E2}" type="slidenum">
              <a:rPr lang="en-US" smtClean="0"/>
              <a:t>7</a:t>
            </a:fld>
            <a:endParaRPr lang="en-US"/>
          </a:p>
        </p:txBody>
      </p:sp>
    </p:spTree>
    <p:extLst>
      <p:ext uri="{BB962C8B-B14F-4D97-AF65-F5344CB8AC3E}">
        <p14:creationId xmlns:p14="http://schemas.microsoft.com/office/powerpoint/2010/main" val="2654991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dirty="0"/>
              <a:t>Caráter </a:t>
            </a:r>
            <a:r>
              <a:rPr lang="pt-BR" dirty="0" err="1"/>
              <a:t>lucífugo</a:t>
            </a:r>
            <a:r>
              <a:rPr lang="pt-BR" dirty="0"/>
              <a:t> do ectoplasma. PROPRIEDADES: Tem propriedades químicas semelhantes às do corpo físico, donde provém. É material leve e plástico, evanescente sob a luz. Tem grande potência e vitalidade. Funciona como condutor de eletricidade e magnetismo. (Fluidos &amp; Passes. Curso de preparação e reciclagem de passistas . EME Editora. Capivari-SP. 1995</a:t>
            </a:r>
          </a:p>
        </p:txBody>
      </p:sp>
      <p:sp>
        <p:nvSpPr>
          <p:cNvPr id="4" name="Espaço Reservado para Número de Slide 3"/>
          <p:cNvSpPr>
            <a:spLocks noGrp="1"/>
          </p:cNvSpPr>
          <p:nvPr>
            <p:ph type="sldNum" sz="quarter" idx="5"/>
          </p:nvPr>
        </p:nvSpPr>
        <p:spPr/>
        <p:txBody>
          <a:bodyPr/>
          <a:lstStyle/>
          <a:p>
            <a:fld id="{CE0DA27E-C4C8-0445-8E7E-D28DA38495E2}" type="slidenum">
              <a:rPr lang="en-US" smtClean="0"/>
              <a:t>8</a:t>
            </a:fld>
            <a:endParaRPr lang="en-US"/>
          </a:p>
        </p:txBody>
      </p:sp>
    </p:spTree>
    <p:extLst>
      <p:ext uri="{BB962C8B-B14F-4D97-AF65-F5344CB8AC3E}">
        <p14:creationId xmlns:p14="http://schemas.microsoft.com/office/powerpoint/2010/main" val="427339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b="1" dirty="0"/>
              <a:t>PROGRESSÃO DO GLOBO TERRESTRE: REVISTA ESPÍRITA 1864: A PROGRESSÃO  DE TODAS AS COISAS CONDUZ NECESSARIAMENTE À TRANSUBSTANCIAÇÃO E A MEDIUNIDADE ESPIRITUAL É UMA DAS FORÇAS DA NATUREZA QUE LÁ FARÁ CHEGAR MAIS RAPIDAMENTE O NOSSO PLANETA, PORQUE DEVE COMO TODOS OS MUNDOS, SOFRER A LEI DA TRANSFORMAÇÃO  E DO PROGRESSO. NÃO SÓ O SEU PESSOAL HUMANO, MAS TODOAS AS SUAS PRODUÇÕES MINERAIS, VEGETAIS E ANIMAIS, SEUS GASES E SEUS FLUIDOS IMPONDERÁVEIS, TAMBEM DEVEM APERFEIÇOAR-SE E SE TRANSFORMAR EM SUBSTÂNCIAS MAIS DEPURADAS.</a:t>
            </a:r>
          </a:p>
        </p:txBody>
      </p:sp>
      <p:sp>
        <p:nvSpPr>
          <p:cNvPr id="4" name="Espaço Reservado para Número de Slide 3"/>
          <p:cNvSpPr>
            <a:spLocks noGrp="1"/>
          </p:cNvSpPr>
          <p:nvPr>
            <p:ph type="sldNum" sz="quarter" idx="5"/>
          </p:nvPr>
        </p:nvSpPr>
        <p:spPr/>
        <p:txBody>
          <a:bodyPr/>
          <a:lstStyle/>
          <a:p>
            <a:fld id="{CE0DA27E-C4C8-0445-8E7E-D28DA38495E2}" type="slidenum">
              <a:rPr lang="en-US" smtClean="0"/>
              <a:t>9</a:t>
            </a:fld>
            <a:endParaRPr lang="en-US"/>
          </a:p>
        </p:txBody>
      </p:sp>
    </p:spTree>
    <p:extLst>
      <p:ext uri="{BB962C8B-B14F-4D97-AF65-F5344CB8AC3E}">
        <p14:creationId xmlns:p14="http://schemas.microsoft.com/office/powerpoint/2010/main" val="350831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D0FC15-DF38-B14A-4DB1-EE8B662B827A}"/>
              </a:ext>
            </a:extLst>
          </p:cNvPr>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p>
        </p:txBody>
      </p:sp>
      <p:sp>
        <p:nvSpPr>
          <p:cNvPr id="3" name="Subtítulo 2">
            <a:extLst>
              <a:ext uri="{FF2B5EF4-FFF2-40B4-BE49-F238E27FC236}">
                <a16:creationId xmlns:a16="http://schemas.microsoft.com/office/drawing/2014/main" id="{72935BF8-D25B-2389-717D-37F29B2444C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AA861DA-0271-25E9-49E5-2044B2E12FE3}"/>
              </a:ext>
            </a:extLst>
          </p:cNvPr>
          <p:cNvSpPr>
            <a:spLocks noGrp="1"/>
          </p:cNvSpPr>
          <p:nvPr>
            <p:ph type="dt" sz="half" idx="10"/>
          </p:nvPr>
        </p:nvSpPr>
        <p:spPr/>
        <p:txBody>
          <a:bodyPr/>
          <a:lstStyle/>
          <a:p>
            <a:fld id="{B61BEF0D-F0BB-DE4B-95CE-6DB70DBA9567}" type="datetimeFigureOut">
              <a:rPr lang="en-US" smtClean="0"/>
              <a:pPr/>
              <a:t>11/11/2022</a:t>
            </a:fld>
            <a:endParaRPr lang="en-US" dirty="0"/>
          </a:p>
        </p:txBody>
      </p:sp>
      <p:sp>
        <p:nvSpPr>
          <p:cNvPr id="5" name="Espaço Reservado para Rodapé 4">
            <a:extLst>
              <a:ext uri="{FF2B5EF4-FFF2-40B4-BE49-F238E27FC236}">
                <a16:creationId xmlns:a16="http://schemas.microsoft.com/office/drawing/2014/main" id="{089F3080-DC83-86BF-9C82-B80C1057B52C}"/>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B5B8A456-DD9E-02D3-ADB2-B5F4F43344B0}"/>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1654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AC4847-C6C4-3B33-6279-E549DCAC49A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E42A4A1-B60E-760A-2518-5C79F53EE579}"/>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7594A87-141C-C879-458B-A9F6C9511CAE}"/>
              </a:ext>
            </a:extLst>
          </p:cNvPr>
          <p:cNvSpPr>
            <a:spLocks noGrp="1"/>
          </p:cNvSpPr>
          <p:nvPr>
            <p:ph type="dt" sz="half" idx="10"/>
          </p:nvPr>
        </p:nvSpPr>
        <p:spPr/>
        <p:txBody>
          <a:bodyPr/>
          <a:lstStyle/>
          <a:p>
            <a:fld id="{B61BEF0D-F0BB-DE4B-95CE-6DB70DBA9567}" type="datetimeFigureOut">
              <a:rPr lang="en-US" smtClean="0"/>
              <a:pPr/>
              <a:t>11/11/2022</a:t>
            </a:fld>
            <a:endParaRPr lang="en-US" dirty="0"/>
          </a:p>
        </p:txBody>
      </p:sp>
      <p:sp>
        <p:nvSpPr>
          <p:cNvPr id="5" name="Espaço Reservado para Rodapé 4">
            <a:extLst>
              <a:ext uri="{FF2B5EF4-FFF2-40B4-BE49-F238E27FC236}">
                <a16:creationId xmlns:a16="http://schemas.microsoft.com/office/drawing/2014/main" id="{47D70537-FE46-5217-7FCA-E8725E034BEB}"/>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047383B2-E96A-24EE-ABFE-02CD82772FDF}"/>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9267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25822FC-2461-585E-C71D-85BBA6F0D167}"/>
              </a:ext>
            </a:extLst>
          </p:cNvPr>
          <p:cNvSpPr>
            <a:spLocks noGrp="1"/>
          </p:cNvSpPr>
          <p:nvPr>
            <p:ph type="title" orient="vert"/>
          </p:nvPr>
        </p:nvSpPr>
        <p:spPr>
          <a:xfrm>
            <a:off x="6543675" y="365125"/>
            <a:ext cx="1971675"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66B57D6-8A86-3A7A-A730-44DD8AC7E358}"/>
              </a:ext>
            </a:extLst>
          </p:cNvPr>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025AEBA-E6BA-AF87-85CF-DCDEB9F29861}"/>
              </a:ext>
            </a:extLst>
          </p:cNvPr>
          <p:cNvSpPr>
            <a:spLocks noGrp="1"/>
          </p:cNvSpPr>
          <p:nvPr>
            <p:ph type="dt" sz="half" idx="10"/>
          </p:nvPr>
        </p:nvSpPr>
        <p:spPr/>
        <p:txBody>
          <a:bodyPr/>
          <a:lstStyle/>
          <a:p>
            <a:fld id="{B61BEF0D-F0BB-DE4B-95CE-6DB70DBA9567}" type="datetimeFigureOut">
              <a:rPr lang="en-US" smtClean="0"/>
              <a:pPr/>
              <a:t>11/11/2022</a:t>
            </a:fld>
            <a:endParaRPr lang="en-US" dirty="0"/>
          </a:p>
        </p:txBody>
      </p:sp>
      <p:sp>
        <p:nvSpPr>
          <p:cNvPr id="5" name="Espaço Reservado para Rodapé 4">
            <a:extLst>
              <a:ext uri="{FF2B5EF4-FFF2-40B4-BE49-F238E27FC236}">
                <a16:creationId xmlns:a16="http://schemas.microsoft.com/office/drawing/2014/main" id="{94D56B4B-74FA-249C-B9A1-2285AEE54E22}"/>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E2092BCE-B189-E4D0-E33A-963A3B6B6B14}"/>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1278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9E8B38-B0F3-BA22-5A56-FA39D76159E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313EC26-BBE2-A12C-9F7D-3E73B077999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C3ED730-E808-15B1-17F4-08C9411BD5B1}"/>
              </a:ext>
            </a:extLst>
          </p:cNvPr>
          <p:cNvSpPr>
            <a:spLocks noGrp="1"/>
          </p:cNvSpPr>
          <p:nvPr>
            <p:ph type="dt" sz="half" idx="10"/>
          </p:nvPr>
        </p:nvSpPr>
        <p:spPr/>
        <p:txBody>
          <a:bodyPr/>
          <a:lstStyle/>
          <a:p>
            <a:fld id="{B61BEF0D-F0BB-DE4B-95CE-6DB70DBA9567}" type="datetimeFigureOut">
              <a:rPr lang="en-US" smtClean="0"/>
              <a:pPr/>
              <a:t>11/11/2022</a:t>
            </a:fld>
            <a:endParaRPr lang="en-US" dirty="0"/>
          </a:p>
        </p:txBody>
      </p:sp>
      <p:sp>
        <p:nvSpPr>
          <p:cNvPr id="5" name="Espaço Reservado para Rodapé 4">
            <a:extLst>
              <a:ext uri="{FF2B5EF4-FFF2-40B4-BE49-F238E27FC236}">
                <a16:creationId xmlns:a16="http://schemas.microsoft.com/office/drawing/2014/main" id="{92CBDEAC-B291-D6E4-6C62-3B3B0DE9A4A7}"/>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EBF9D259-F1CE-042C-C27F-C6357F16BABA}"/>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550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74D969-85CA-6312-74F8-8DC18D3F79D3}"/>
              </a:ext>
            </a:extLst>
          </p:cNvPr>
          <p:cNvSpPr>
            <a:spLocks noGrp="1"/>
          </p:cNvSpPr>
          <p:nvPr>
            <p:ph type="title"/>
          </p:nvPr>
        </p:nvSpPr>
        <p:spPr>
          <a:xfrm>
            <a:off x="623888" y="1709739"/>
            <a:ext cx="7886700" cy="2852737"/>
          </a:xfrm>
        </p:spPr>
        <p:txBody>
          <a:bodyPr anchor="b"/>
          <a:lstStyle>
            <a:lvl1pPr>
              <a:defRPr sz="4500"/>
            </a:lvl1pPr>
          </a:lstStyle>
          <a:p>
            <a:r>
              <a:rPr lang="pt-BR"/>
              <a:t>Clique para editar o título Mestre</a:t>
            </a:r>
          </a:p>
        </p:txBody>
      </p:sp>
      <p:sp>
        <p:nvSpPr>
          <p:cNvPr id="3" name="Espaço Reservado para Texto 2">
            <a:extLst>
              <a:ext uri="{FF2B5EF4-FFF2-40B4-BE49-F238E27FC236}">
                <a16:creationId xmlns:a16="http://schemas.microsoft.com/office/drawing/2014/main" id="{FF5D3377-9E6D-5365-7704-ABAE354E76B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44BC8B5-9DB8-03FB-B0E7-1F3D0207B943}"/>
              </a:ext>
            </a:extLst>
          </p:cNvPr>
          <p:cNvSpPr>
            <a:spLocks noGrp="1"/>
          </p:cNvSpPr>
          <p:nvPr>
            <p:ph type="dt" sz="half" idx="10"/>
          </p:nvPr>
        </p:nvSpPr>
        <p:spPr/>
        <p:txBody>
          <a:bodyPr/>
          <a:lstStyle/>
          <a:p>
            <a:fld id="{B61BEF0D-F0BB-DE4B-95CE-6DB70DBA9567}" type="datetimeFigureOut">
              <a:rPr lang="en-US" smtClean="0"/>
              <a:pPr/>
              <a:t>11/11/2022</a:t>
            </a:fld>
            <a:endParaRPr lang="en-US" dirty="0"/>
          </a:p>
        </p:txBody>
      </p:sp>
      <p:sp>
        <p:nvSpPr>
          <p:cNvPr id="5" name="Espaço Reservado para Rodapé 4">
            <a:extLst>
              <a:ext uri="{FF2B5EF4-FFF2-40B4-BE49-F238E27FC236}">
                <a16:creationId xmlns:a16="http://schemas.microsoft.com/office/drawing/2014/main" id="{36469284-8E73-62E9-2030-8F5F0222BDB9}"/>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7DFBC2C0-D748-7EDD-9B29-0E7FD32B5130}"/>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2603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81AC1D-BC7C-3057-4BEC-677D2B7A908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71D87F2-91BB-0E53-9CFD-600C9EC83F5C}"/>
              </a:ext>
            </a:extLst>
          </p:cNvPr>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A496035-2AF7-16C2-9CB8-DBADCBDC8FD4}"/>
              </a:ext>
            </a:extLst>
          </p:cNvPr>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D1D3A91-7B80-E419-DB98-B31F6150DF3F}"/>
              </a:ext>
            </a:extLst>
          </p:cNvPr>
          <p:cNvSpPr>
            <a:spLocks noGrp="1"/>
          </p:cNvSpPr>
          <p:nvPr>
            <p:ph type="dt" sz="half" idx="10"/>
          </p:nvPr>
        </p:nvSpPr>
        <p:spPr/>
        <p:txBody>
          <a:bodyPr/>
          <a:lstStyle/>
          <a:p>
            <a:fld id="{B61BEF0D-F0BB-DE4B-95CE-6DB70DBA9567}" type="datetimeFigureOut">
              <a:rPr lang="en-US" smtClean="0"/>
              <a:pPr/>
              <a:t>11/11/2022</a:t>
            </a:fld>
            <a:endParaRPr lang="en-US" dirty="0"/>
          </a:p>
        </p:txBody>
      </p:sp>
      <p:sp>
        <p:nvSpPr>
          <p:cNvPr id="6" name="Espaço Reservado para Rodapé 5">
            <a:extLst>
              <a:ext uri="{FF2B5EF4-FFF2-40B4-BE49-F238E27FC236}">
                <a16:creationId xmlns:a16="http://schemas.microsoft.com/office/drawing/2014/main" id="{9A77266A-3F74-129D-6144-E920C537C20E}"/>
              </a:ext>
            </a:extLst>
          </p:cNvPr>
          <p:cNvSpPr>
            <a:spLocks noGrp="1"/>
          </p:cNvSpPr>
          <p:nvPr>
            <p:ph type="ftr" sz="quarter" idx="11"/>
          </p:nvPr>
        </p:nvSpPr>
        <p:spPr/>
        <p:txBody>
          <a:bodyPr/>
          <a:lstStyle/>
          <a:p>
            <a:endParaRPr lang="en-US" dirty="0"/>
          </a:p>
        </p:txBody>
      </p:sp>
      <p:sp>
        <p:nvSpPr>
          <p:cNvPr id="7" name="Espaço Reservado para Número de Slide 6">
            <a:extLst>
              <a:ext uri="{FF2B5EF4-FFF2-40B4-BE49-F238E27FC236}">
                <a16:creationId xmlns:a16="http://schemas.microsoft.com/office/drawing/2014/main" id="{FF05784C-5AF6-0677-35AB-F17FDCD7DC9D}"/>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1827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23FCE7-FC9C-C951-78FB-44D70A64A82E}"/>
              </a:ext>
            </a:extLst>
          </p:cNvPr>
          <p:cNvSpPr>
            <a:spLocks noGrp="1"/>
          </p:cNvSpPr>
          <p:nvPr>
            <p:ph type="title"/>
          </p:nvPr>
        </p:nvSpPr>
        <p:spPr>
          <a:xfrm>
            <a:off x="629841" y="365126"/>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E6664C0-0021-643A-A489-8F2D2A3AB95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E437313-A7A5-18BC-A8F6-F50A83F1CDE6}"/>
              </a:ext>
            </a:extLst>
          </p:cNvPr>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7ECE3C6-165E-3C0B-0DD6-3690B2BDDE2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1E52658-EDA9-89BC-A7AD-B9BBAB5177BA}"/>
              </a:ext>
            </a:extLst>
          </p:cNvPr>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7EF3FAA-F1A2-CAEB-5626-1DFD14EC85D9}"/>
              </a:ext>
            </a:extLst>
          </p:cNvPr>
          <p:cNvSpPr>
            <a:spLocks noGrp="1"/>
          </p:cNvSpPr>
          <p:nvPr>
            <p:ph type="dt" sz="half" idx="10"/>
          </p:nvPr>
        </p:nvSpPr>
        <p:spPr/>
        <p:txBody>
          <a:bodyPr/>
          <a:lstStyle/>
          <a:p>
            <a:fld id="{B61BEF0D-F0BB-DE4B-95CE-6DB70DBA9567}" type="datetimeFigureOut">
              <a:rPr lang="en-US" smtClean="0"/>
              <a:pPr/>
              <a:t>11/11/2022</a:t>
            </a:fld>
            <a:endParaRPr lang="en-US" dirty="0"/>
          </a:p>
        </p:txBody>
      </p:sp>
      <p:sp>
        <p:nvSpPr>
          <p:cNvPr id="8" name="Espaço Reservado para Rodapé 7">
            <a:extLst>
              <a:ext uri="{FF2B5EF4-FFF2-40B4-BE49-F238E27FC236}">
                <a16:creationId xmlns:a16="http://schemas.microsoft.com/office/drawing/2014/main" id="{65B796F1-E265-E9F4-F432-020125BD7793}"/>
              </a:ext>
            </a:extLst>
          </p:cNvPr>
          <p:cNvSpPr>
            <a:spLocks noGrp="1"/>
          </p:cNvSpPr>
          <p:nvPr>
            <p:ph type="ftr" sz="quarter" idx="11"/>
          </p:nvPr>
        </p:nvSpPr>
        <p:spPr/>
        <p:txBody>
          <a:bodyPr/>
          <a:lstStyle/>
          <a:p>
            <a:endParaRPr lang="en-US" dirty="0"/>
          </a:p>
        </p:txBody>
      </p:sp>
      <p:sp>
        <p:nvSpPr>
          <p:cNvPr id="9" name="Espaço Reservado para Número de Slide 8">
            <a:extLst>
              <a:ext uri="{FF2B5EF4-FFF2-40B4-BE49-F238E27FC236}">
                <a16:creationId xmlns:a16="http://schemas.microsoft.com/office/drawing/2014/main" id="{FD2AAE50-6204-FC67-6282-CD3E897A6451}"/>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2745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90D21F-ABD0-1A59-6932-E8AF51D97AA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9405099-FDFE-E3D9-A3C7-9BA3C1F5A7E6}"/>
              </a:ext>
            </a:extLst>
          </p:cNvPr>
          <p:cNvSpPr>
            <a:spLocks noGrp="1"/>
          </p:cNvSpPr>
          <p:nvPr>
            <p:ph type="dt" sz="half" idx="10"/>
          </p:nvPr>
        </p:nvSpPr>
        <p:spPr/>
        <p:txBody>
          <a:bodyPr/>
          <a:lstStyle/>
          <a:p>
            <a:fld id="{B61BEF0D-F0BB-DE4B-95CE-6DB70DBA9567}" type="datetimeFigureOut">
              <a:rPr lang="en-US" smtClean="0"/>
              <a:pPr/>
              <a:t>11/11/2022</a:t>
            </a:fld>
            <a:endParaRPr lang="en-US" dirty="0"/>
          </a:p>
        </p:txBody>
      </p:sp>
      <p:sp>
        <p:nvSpPr>
          <p:cNvPr id="4" name="Espaço Reservado para Rodapé 3">
            <a:extLst>
              <a:ext uri="{FF2B5EF4-FFF2-40B4-BE49-F238E27FC236}">
                <a16:creationId xmlns:a16="http://schemas.microsoft.com/office/drawing/2014/main" id="{887460F9-3228-15D1-CC93-8F690DEB8E90}"/>
              </a:ext>
            </a:extLst>
          </p:cNvPr>
          <p:cNvSpPr>
            <a:spLocks noGrp="1"/>
          </p:cNvSpPr>
          <p:nvPr>
            <p:ph type="ftr" sz="quarter" idx="11"/>
          </p:nvPr>
        </p:nvSpPr>
        <p:spPr/>
        <p:txBody>
          <a:bodyPr/>
          <a:lstStyle/>
          <a:p>
            <a:endParaRPr lang="en-US" dirty="0"/>
          </a:p>
        </p:txBody>
      </p:sp>
      <p:sp>
        <p:nvSpPr>
          <p:cNvPr id="5" name="Espaço Reservado para Número de Slide 4">
            <a:extLst>
              <a:ext uri="{FF2B5EF4-FFF2-40B4-BE49-F238E27FC236}">
                <a16:creationId xmlns:a16="http://schemas.microsoft.com/office/drawing/2014/main" id="{D94DE5D4-EEC2-1740-4A09-3E5416DD3732}"/>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0326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FC82F1A-2965-7E05-4EEE-5973F48034AC}"/>
              </a:ext>
            </a:extLst>
          </p:cNvPr>
          <p:cNvSpPr>
            <a:spLocks noGrp="1"/>
          </p:cNvSpPr>
          <p:nvPr>
            <p:ph type="dt" sz="half" idx="10"/>
          </p:nvPr>
        </p:nvSpPr>
        <p:spPr/>
        <p:txBody>
          <a:bodyPr/>
          <a:lstStyle/>
          <a:p>
            <a:fld id="{B61BEF0D-F0BB-DE4B-95CE-6DB70DBA9567}" type="datetimeFigureOut">
              <a:rPr lang="en-US" smtClean="0"/>
              <a:pPr/>
              <a:t>11/11/2022</a:t>
            </a:fld>
            <a:endParaRPr lang="en-US" dirty="0"/>
          </a:p>
        </p:txBody>
      </p:sp>
      <p:sp>
        <p:nvSpPr>
          <p:cNvPr id="3" name="Espaço Reservado para Rodapé 2">
            <a:extLst>
              <a:ext uri="{FF2B5EF4-FFF2-40B4-BE49-F238E27FC236}">
                <a16:creationId xmlns:a16="http://schemas.microsoft.com/office/drawing/2014/main" id="{61F1D010-4C6F-EC55-6638-FF14BDB19574}"/>
              </a:ext>
            </a:extLst>
          </p:cNvPr>
          <p:cNvSpPr>
            <a:spLocks noGrp="1"/>
          </p:cNvSpPr>
          <p:nvPr>
            <p:ph type="ftr" sz="quarter" idx="11"/>
          </p:nvPr>
        </p:nvSpPr>
        <p:spPr/>
        <p:txBody>
          <a:bodyPr/>
          <a:lstStyle/>
          <a:p>
            <a:endParaRPr lang="en-US" dirty="0"/>
          </a:p>
        </p:txBody>
      </p:sp>
      <p:sp>
        <p:nvSpPr>
          <p:cNvPr id="4" name="Espaço Reservado para Número de Slide 3">
            <a:extLst>
              <a:ext uri="{FF2B5EF4-FFF2-40B4-BE49-F238E27FC236}">
                <a16:creationId xmlns:a16="http://schemas.microsoft.com/office/drawing/2014/main" id="{10DB2F15-B147-953A-2BF6-4100CB881941}"/>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21810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FDECC-470B-31C4-9234-DE6F106C917A}"/>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7B29116-4B0F-D6E3-E080-16766C0127A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6134EBC-D862-2967-A1C3-A2EA300E779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5113DC1-7E49-0841-B27F-C4762A34040E}"/>
              </a:ext>
            </a:extLst>
          </p:cNvPr>
          <p:cNvSpPr>
            <a:spLocks noGrp="1"/>
          </p:cNvSpPr>
          <p:nvPr>
            <p:ph type="dt" sz="half" idx="10"/>
          </p:nvPr>
        </p:nvSpPr>
        <p:spPr/>
        <p:txBody>
          <a:bodyPr/>
          <a:lstStyle/>
          <a:p>
            <a:fld id="{B61BEF0D-F0BB-DE4B-95CE-6DB70DBA9567}" type="datetimeFigureOut">
              <a:rPr lang="en-US" smtClean="0"/>
              <a:pPr/>
              <a:t>11/11/2022</a:t>
            </a:fld>
            <a:endParaRPr lang="en-US" dirty="0"/>
          </a:p>
        </p:txBody>
      </p:sp>
      <p:sp>
        <p:nvSpPr>
          <p:cNvPr id="6" name="Espaço Reservado para Rodapé 5">
            <a:extLst>
              <a:ext uri="{FF2B5EF4-FFF2-40B4-BE49-F238E27FC236}">
                <a16:creationId xmlns:a16="http://schemas.microsoft.com/office/drawing/2014/main" id="{A9159C6F-CCF5-5D49-9EAA-964C40372E8A}"/>
              </a:ext>
            </a:extLst>
          </p:cNvPr>
          <p:cNvSpPr>
            <a:spLocks noGrp="1"/>
          </p:cNvSpPr>
          <p:nvPr>
            <p:ph type="ftr" sz="quarter" idx="11"/>
          </p:nvPr>
        </p:nvSpPr>
        <p:spPr/>
        <p:txBody>
          <a:bodyPr/>
          <a:lstStyle/>
          <a:p>
            <a:endParaRPr lang="en-US" dirty="0"/>
          </a:p>
        </p:txBody>
      </p:sp>
      <p:sp>
        <p:nvSpPr>
          <p:cNvPr id="7" name="Espaço Reservado para Número de Slide 6">
            <a:extLst>
              <a:ext uri="{FF2B5EF4-FFF2-40B4-BE49-F238E27FC236}">
                <a16:creationId xmlns:a16="http://schemas.microsoft.com/office/drawing/2014/main" id="{BF604F1D-A60B-8F49-2935-7D1CC10D5031}"/>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951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406FDF-6D7B-9271-5D0C-22E44BA5BE16}"/>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Imagem 2">
            <a:extLst>
              <a:ext uri="{FF2B5EF4-FFF2-40B4-BE49-F238E27FC236}">
                <a16:creationId xmlns:a16="http://schemas.microsoft.com/office/drawing/2014/main" id="{D92730A2-2059-694F-4414-E7BBC2B4078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a:extLst>
              <a:ext uri="{FF2B5EF4-FFF2-40B4-BE49-F238E27FC236}">
                <a16:creationId xmlns:a16="http://schemas.microsoft.com/office/drawing/2014/main" id="{3234CCB7-1CE9-25DF-AEA2-94CF3FF999F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D0FF9B8-5EF7-004D-44C9-A0BF52CB9583}"/>
              </a:ext>
            </a:extLst>
          </p:cNvPr>
          <p:cNvSpPr>
            <a:spLocks noGrp="1"/>
          </p:cNvSpPr>
          <p:nvPr>
            <p:ph type="dt" sz="half" idx="10"/>
          </p:nvPr>
        </p:nvSpPr>
        <p:spPr/>
        <p:txBody>
          <a:bodyPr/>
          <a:lstStyle/>
          <a:p>
            <a:fld id="{B61BEF0D-F0BB-DE4B-95CE-6DB70DBA9567}" type="datetimeFigureOut">
              <a:rPr lang="en-US" smtClean="0"/>
              <a:pPr/>
              <a:t>11/11/2022</a:t>
            </a:fld>
            <a:endParaRPr lang="en-US" dirty="0"/>
          </a:p>
        </p:txBody>
      </p:sp>
      <p:sp>
        <p:nvSpPr>
          <p:cNvPr id="6" name="Espaço Reservado para Rodapé 5">
            <a:extLst>
              <a:ext uri="{FF2B5EF4-FFF2-40B4-BE49-F238E27FC236}">
                <a16:creationId xmlns:a16="http://schemas.microsoft.com/office/drawing/2014/main" id="{06DE3D31-133B-7750-B169-A15D360E5016}"/>
              </a:ext>
            </a:extLst>
          </p:cNvPr>
          <p:cNvSpPr>
            <a:spLocks noGrp="1"/>
          </p:cNvSpPr>
          <p:nvPr>
            <p:ph type="ftr" sz="quarter" idx="11"/>
          </p:nvPr>
        </p:nvSpPr>
        <p:spPr/>
        <p:txBody>
          <a:bodyPr/>
          <a:lstStyle/>
          <a:p>
            <a:endParaRPr lang="en-US" dirty="0"/>
          </a:p>
        </p:txBody>
      </p:sp>
      <p:sp>
        <p:nvSpPr>
          <p:cNvPr id="7" name="Espaço Reservado para Número de Slide 6">
            <a:extLst>
              <a:ext uri="{FF2B5EF4-FFF2-40B4-BE49-F238E27FC236}">
                <a16:creationId xmlns:a16="http://schemas.microsoft.com/office/drawing/2014/main" id="{1461AC12-7821-21C6-3961-F7DD144979F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85516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66000"/>
          </a:schemeClr>
        </a:soli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479EA16-C5F6-49D0-43DB-BED2215E11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21A2493-DE15-31D7-A98D-4C78FDAEAB9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82F496C-E806-D266-253F-42E71413179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11/11/2022</a:t>
            </a:fld>
            <a:endParaRPr lang="en-US" dirty="0"/>
          </a:p>
        </p:txBody>
      </p:sp>
      <p:sp>
        <p:nvSpPr>
          <p:cNvPr id="5" name="Espaço Reservado para Rodapé 4">
            <a:extLst>
              <a:ext uri="{FF2B5EF4-FFF2-40B4-BE49-F238E27FC236}">
                <a16:creationId xmlns:a16="http://schemas.microsoft.com/office/drawing/2014/main" id="{9E7AEEED-B725-9792-6C6D-55AC1B5D56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Espaço Reservado para Número de Slide 5">
            <a:extLst>
              <a:ext uri="{FF2B5EF4-FFF2-40B4-BE49-F238E27FC236}">
                <a16:creationId xmlns:a16="http://schemas.microsoft.com/office/drawing/2014/main" id="{A2208302-309A-2B33-B7F8-168D85888E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‹nº›</a:t>
            </a:fld>
            <a:endParaRPr lang="en-US" dirty="0"/>
          </a:p>
        </p:txBody>
      </p:sp>
      <p:sp>
        <p:nvSpPr>
          <p:cNvPr id="7" name="Rectangle 8">
            <a:extLst>
              <a:ext uri="{FF2B5EF4-FFF2-40B4-BE49-F238E27FC236}">
                <a16:creationId xmlns:a16="http://schemas.microsoft.com/office/drawing/2014/main" id="{322B6AAC-F866-0CB3-DB6B-F007F1370A09}"/>
              </a:ext>
            </a:extLst>
          </p:cNvPr>
          <p:cNvSpPr/>
          <p:nvPr userDrawn="1"/>
        </p:nvSpPr>
        <p:spPr>
          <a:xfrm>
            <a:off x="0" y="0"/>
            <a:ext cx="9144000" cy="6858000"/>
          </a:xfrm>
          <a:prstGeom prst="rect">
            <a:avLst/>
          </a:prstGeom>
          <a:solidFill>
            <a:srgbClr val="EAF2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17">
            <a:extLst>
              <a:ext uri="{FF2B5EF4-FFF2-40B4-BE49-F238E27FC236}">
                <a16:creationId xmlns:a16="http://schemas.microsoft.com/office/drawing/2014/main" id="{1BCA883A-6E45-7A90-614C-A025738B8CE5}"/>
              </a:ext>
            </a:extLst>
          </p:cNvPr>
          <p:cNvSpPr txBox="1"/>
          <p:nvPr userDrawn="1"/>
        </p:nvSpPr>
        <p:spPr>
          <a:xfrm>
            <a:off x="0" y="6581001"/>
            <a:ext cx="365605" cy="276999"/>
          </a:xfrm>
          <a:prstGeom prst="rect">
            <a:avLst/>
          </a:prstGeom>
          <a:noFill/>
        </p:spPr>
        <p:txBody>
          <a:bodyPr wrap="none" rtlCol="0">
            <a:spAutoFit/>
          </a:bodyPr>
          <a:lstStyle/>
          <a:p>
            <a:fld id="{8FE42CD8-995B-4143-94A1-54D2D57F243F}" type="slidenum">
              <a:rPr lang="en-US" sz="1200" smtClean="0"/>
              <a:t>‹nº›</a:t>
            </a:fld>
            <a:endParaRPr lang="en-US" sz="1200" dirty="0"/>
          </a:p>
        </p:txBody>
      </p:sp>
      <p:sp>
        <p:nvSpPr>
          <p:cNvPr id="9" name="TextBox 18">
            <a:extLst>
              <a:ext uri="{FF2B5EF4-FFF2-40B4-BE49-F238E27FC236}">
                <a16:creationId xmlns:a16="http://schemas.microsoft.com/office/drawing/2014/main" id="{870B3EC5-ADE7-FAD8-ACEB-A7E9AF744370}"/>
              </a:ext>
            </a:extLst>
          </p:cNvPr>
          <p:cNvSpPr txBox="1"/>
          <p:nvPr userDrawn="1"/>
        </p:nvSpPr>
        <p:spPr>
          <a:xfrm>
            <a:off x="8778395" y="6581001"/>
            <a:ext cx="365605" cy="276999"/>
          </a:xfrm>
          <a:prstGeom prst="rect">
            <a:avLst/>
          </a:prstGeom>
          <a:noFill/>
        </p:spPr>
        <p:txBody>
          <a:bodyPr wrap="none" rtlCol="0">
            <a:spAutoFit/>
          </a:bodyPr>
          <a:lstStyle/>
          <a:p>
            <a:pPr algn="r"/>
            <a:fld id="{8FE42CD8-995B-4143-94A1-54D2D57F243F}" type="slidenum">
              <a:rPr lang="en-US" sz="1200" smtClean="0"/>
              <a:pPr algn="r"/>
              <a:t>‹nº›</a:t>
            </a:fld>
            <a:endParaRPr lang="en-US" sz="1200" dirty="0"/>
          </a:p>
        </p:txBody>
      </p:sp>
      <p:sp>
        <p:nvSpPr>
          <p:cNvPr id="10" name="Rectangle 12">
            <a:extLst>
              <a:ext uri="{FF2B5EF4-FFF2-40B4-BE49-F238E27FC236}">
                <a16:creationId xmlns:a16="http://schemas.microsoft.com/office/drawing/2014/main" id="{C9D7C8D3-6E01-2206-8213-18ED4B84AD32}"/>
              </a:ext>
            </a:extLst>
          </p:cNvPr>
          <p:cNvSpPr/>
          <p:nvPr userDrawn="1"/>
        </p:nvSpPr>
        <p:spPr>
          <a:xfrm>
            <a:off x="-2" y="-1"/>
            <a:ext cx="9144001" cy="9083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01D35CB6-76EF-49E6-A767-8CE72B98083D}"/>
              </a:ext>
            </a:extLst>
          </p:cNvPr>
          <p:cNvPicPr>
            <a:picLocks noChangeAspect="1"/>
          </p:cNvPicPr>
          <p:nvPr userDrawn="1"/>
        </p:nvPicPr>
        <p:blipFill>
          <a:blip r:embed="rId13"/>
          <a:stretch>
            <a:fillRect/>
          </a:stretch>
        </p:blipFill>
        <p:spPr>
          <a:xfrm>
            <a:off x="27610" y="55224"/>
            <a:ext cx="690244" cy="720922"/>
          </a:xfrm>
          <a:prstGeom prst="rect">
            <a:avLst/>
          </a:prstGeom>
        </p:spPr>
      </p:pic>
      <p:pic>
        <p:nvPicPr>
          <p:cNvPr id="12" name="Picture 14">
            <a:extLst>
              <a:ext uri="{FF2B5EF4-FFF2-40B4-BE49-F238E27FC236}">
                <a16:creationId xmlns:a16="http://schemas.microsoft.com/office/drawing/2014/main" id="{C52A1053-69A0-D481-61B2-0B284D3D1FCE}"/>
              </a:ext>
            </a:extLst>
          </p:cNvPr>
          <p:cNvPicPr>
            <a:picLocks noChangeAspect="1"/>
          </p:cNvPicPr>
          <p:nvPr userDrawn="1"/>
        </p:nvPicPr>
        <p:blipFill>
          <a:blip r:embed="rId13">
            <a:alphaModFix amt="30000"/>
          </a:blip>
          <a:stretch>
            <a:fillRect/>
          </a:stretch>
        </p:blipFill>
        <p:spPr>
          <a:xfrm>
            <a:off x="-1" y="55758"/>
            <a:ext cx="3745920" cy="852602"/>
          </a:xfrm>
          <a:prstGeom prst="rect">
            <a:avLst/>
          </a:prstGeom>
        </p:spPr>
      </p:pic>
      <p:pic>
        <p:nvPicPr>
          <p:cNvPr id="13" name="Picture 15">
            <a:extLst>
              <a:ext uri="{FF2B5EF4-FFF2-40B4-BE49-F238E27FC236}">
                <a16:creationId xmlns:a16="http://schemas.microsoft.com/office/drawing/2014/main" id="{5BB62E82-BECD-EEB7-AA9C-2B3C402F19E2}"/>
              </a:ext>
            </a:extLst>
          </p:cNvPr>
          <p:cNvPicPr>
            <a:picLocks noChangeAspect="1"/>
          </p:cNvPicPr>
          <p:nvPr userDrawn="1"/>
        </p:nvPicPr>
        <p:blipFill>
          <a:blip r:embed="rId13">
            <a:alphaModFix amt="20000"/>
          </a:blip>
          <a:stretch>
            <a:fillRect/>
          </a:stretch>
        </p:blipFill>
        <p:spPr>
          <a:xfrm flipV="1">
            <a:off x="5398079" y="24794"/>
            <a:ext cx="3745920" cy="852602"/>
          </a:xfrm>
          <a:prstGeom prst="rect">
            <a:avLst/>
          </a:prstGeom>
        </p:spPr>
      </p:pic>
      <p:pic>
        <p:nvPicPr>
          <p:cNvPr id="14" name="Picture 19">
            <a:extLst>
              <a:ext uri="{FF2B5EF4-FFF2-40B4-BE49-F238E27FC236}">
                <a16:creationId xmlns:a16="http://schemas.microsoft.com/office/drawing/2014/main" id="{FED6D199-69D0-6D2A-CA97-16DD3D4CEC1E}"/>
              </a:ext>
            </a:extLst>
          </p:cNvPr>
          <p:cNvPicPr>
            <a:picLocks noChangeAspect="1"/>
          </p:cNvPicPr>
          <p:nvPr userDrawn="1"/>
        </p:nvPicPr>
        <p:blipFill>
          <a:blip r:embed="rId13">
            <a:alphaModFix amt="20000"/>
          </a:blip>
          <a:stretch>
            <a:fillRect/>
          </a:stretch>
        </p:blipFill>
        <p:spPr>
          <a:xfrm flipH="1">
            <a:off x="2692495" y="44443"/>
            <a:ext cx="3745920" cy="852602"/>
          </a:xfrm>
          <a:prstGeom prst="rect">
            <a:avLst/>
          </a:prstGeom>
        </p:spPr>
      </p:pic>
      <p:sp>
        <p:nvSpPr>
          <p:cNvPr id="15" name="TextBox 20">
            <a:extLst>
              <a:ext uri="{FF2B5EF4-FFF2-40B4-BE49-F238E27FC236}">
                <a16:creationId xmlns:a16="http://schemas.microsoft.com/office/drawing/2014/main" id="{1F84B842-BCD8-58B1-1C9B-ECFE88B4DF5D}"/>
              </a:ext>
            </a:extLst>
          </p:cNvPr>
          <p:cNvSpPr txBox="1"/>
          <p:nvPr userDrawn="1"/>
        </p:nvSpPr>
        <p:spPr>
          <a:xfrm>
            <a:off x="1" y="283116"/>
            <a:ext cx="9126538" cy="338554"/>
          </a:xfrm>
          <a:prstGeom prst="rect">
            <a:avLst/>
          </a:prstGeom>
          <a:noFill/>
        </p:spPr>
        <p:txBody>
          <a:bodyPr wrap="square" rtlCol="0">
            <a:spAutoFit/>
          </a:bodyPr>
          <a:lstStyle/>
          <a:p>
            <a:pPr algn="r"/>
            <a:r>
              <a:rPr lang="en-US" sz="1600" dirty="0">
                <a:solidFill>
                  <a:schemeClr val="bg1"/>
                </a:solidFill>
              </a:rPr>
              <a:t>G</a:t>
            </a:r>
            <a:r>
              <a:rPr lang="en-US" sz="1200" dirty="0">
                <a:solidFill>
                  <a:schemeClr val="bg1"/>
                </a:solidFill>
              </a:rPr>
              <a:t>ENERALIDADES</a:t>
            </a:r>
            <a:r>
              <a:rPr lang="en-US" sz="1200" baseline="0" dirty="0">
                <a:solidFill>
                  <a:schemeClr val="bg1"/>
                </a:solidFill>
              </a:rPr>
              <a:t>          </a:t>
            </a:r>
            <a:r>
              <a:rPr lang="en-US" sz="1600" dirty="0">
                <a:solidFill>
                  <a:schemeClr val="bg1"/>
                </a:solidFill>
              </a:rPr>
              <a:t>C</a:t>
            </a:r>
            <a:r>
              <a:rPr lang="en-US" sz="1200" dirty="0">
                <a:solidFill>
                  <a:schemeClr val="bg1"/>
                </a:solidFill>
              </a:rPr>
              <a:t>IÊNCIA         </a:t>
            </a:r>
            <a:r>
              <a:rPr lang="en-US" sz="1200" baseline="0" dirty="0">
                <a:solidFill>
                  <a:schemeClr val="bg1"/>
                </a:solidFill>
              </a:rPr>
              <a:t> </a:t>
            </a:r>
            <a:r>
              <a:rPr lang="en-US" sz="1600" dirty="0">
                <a:solidFill>
                  <a:schemeClr val="bg1"/>
                </a:solidFill>
              </a:rPr>
              <a:t>S</a:t>
            </a:r>
            <a:r>
              <a:rPr lang="en-US" sz="1200" dirty="0">
                <a:solidFill>
                  <a:schemeClr val="bg1"/>
                </a:solidFill>
              </a:rPr>
              <a:t>AÚDE         </a:t>
            </a:r>
            <a:r>
              <a:rPr lang="en-US" sz="1200" baseline="0" dirty="0">
                <a:solidFill>
                  <a:schemeClr val="bg1"/>
                </a:solidFill>
              </a:rPr>
              <a:t> </a:t>
            </a:r>
            <a:r>
              <a:rPr lang="en-US" sz="1600" dirty="0">
                <a:solidFill>
                  <a:schemeClr val="bg1"/>
                </a:solidFill>
              </a:rPr>
              <a:t>A</a:t>
            </a:r>
            <a:r>
              <a:rPr lang="en-US" sz="1200" dirty="0">
                <a:solidFill>
                  <a:schemeClr val="bg1"/>
                </a:solidFill>
              </a:rPr>
              <a:t>PLICAÇÕES         </a:t>
            </a:r>
            <a:r>
              <a:rPr lang="en-US" sz="1200" baseline="0" dirty="0">
                <a:solidFill>
                  <a:schemeClr val="bg1"/>
                </a:solidFill>
              </a:rPr>
              <a:t> </a:t>
            </a:r>
            <a:r>
              <a:rPr lang="en-US" sz="1600" dirty="0">
                <a:solidFill>
                  <a:schemeClr val="bg1"/>
                </a:solidFill>
              </a:rPr>
              <a:t>C</a:t>
            </a:r>
            <a:r>
              <a:rPr lang="en-US" sz="1200" dirty="0">
                <a:solidFill>
                  <a:schemeClr val="bg1"/>
                </a:solidFill>
              </a:rPr>
              <a:t>ONCLUSÃO</a:t>
            </a:r>
          </a:p>
        </p:txBody>
      </p:sp>
      <p:cxnSp>
        <p:nvCxnSpPr>
          <p:cNvPr id="16" name="Straight Connector 22">
            <a:extLst>
              <a:ext uri="{FF2B5EF4-FFF2-40B4-BE49-F238E27FC236}">
                <a16:creationId xmlns:a16="http://schemas.microsoft.com/office/drawing/2014/main" id="{353F910E-D5FE-8C97-DFCC-A1F238B18792}"/>
              </a:ext>
            </a:extLst>
          </p:cNvPr>
          <p:cNvCxnSpPr/>
          <p:nvPr userDrawn="1"/>
        </p:nvCxnSpPr>
        <p:spPr>
          <a:xfrm>
            <a:off x="668372" y="687936"/>
            <a:ext cx="8073581" cy="0"/>
          </a:xfrm>
          <a:prstGeom prst="line">
            <a:avLst/>
          </a:prstGeom>
          <a:ln w="9525">
            <a:gradFill flip="none" rotWithShape="1">
              <a:gsLst>
                <a:gs pos="0">
                  <a:srgbClr val="FFFF00"/>
                </a:gs>
                <a:gs pos="100000">
                  <a:schemeClr val="tx1"/>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87B11B57-7B58-EF6E-6D32-795061822FEB}"/>
              </a:ext>
            </a:extLst>
          </p:cNvPr>
          <p:cNvPicPr>
            <a:picLocks noChangeAspect="1"/>
          </p:cNvPicPr>
          <p:nvPr userDrawn="1"/>
        </p:nvPicPr>
        <p:blipFill>
          <a:blip r:embed="rId14">
            <a:clrChange>
              <a:clrFrom>
                <a:srgbClr val="FFFFFF"/>
              </a:clrFrom>
              <a:clrTo>
                <a:srgbClr val="FFFFFF">
                  <a:alpha val="0"/>
                </a:srgbClr>
              </a:clrTo>
            </a:clrChange>
          </a:blip>
          <a:stretch>
            <a:fillRect/>
          </a:stretch>
        </p:blipFill>
        <p:spPr>
          <a:xfrm>
            <a:off x="668372" y="115090"/>
            <a:ext cx="2768046" cy="478117"/>
          </a:xfrm>
          <a:prstGeom prst="rect">
            <a:avLst/>
          </a:prstGeom>
        </p:spPr>
      </p:pic>
    </p:spTree>
    <p:extLst>
      <p:ext uri="{BB962C8B-B14F-4D97-AF65-F5344CB8AC3E}">
        <p14:creationId xmlns:p14="http://schemas.microsoft.com/office/powerpoint/2010/main" val="2760000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32.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5.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29.png"/><Relationship Id="rId4" Type="http://schemas.openxmlformats.org/officeDocument/2006/relationships/image" Target="../media/image41.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3.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C8FE3C75-0D59-1B7B-DCA2-CD6A2CFE8409}"/>
              </a:ext>
            </a:extLst>
          </p:cNvPr>
          <p:cNvSpPr/>
          <p:nvPr/>
        </p:nvSpPr>
        <p:spPr>
          <a:xfrm>
            <a:off x="2070866" y="913721"/>
            <a:ext cx="5002267" cy="1015663"/>
          </a:xfrm>
          <a:prstGeom prst="rect">
            <a:avLst/>
          </a:prstGeom>
          <a:noFill/>
        </p:spPr>
        <p:txBody>
          <a:bodyPr wrap="none" lIns="91440" tIns="45720" rIns="91440" bIns="45720">
            <a:spAutoFit/>
          </a:bodyPr>
          <a:lstStyle/>
          <a:p>
            <a:pPr algn="ct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SOCIEDADE ESPÍRITA BEZERRA DE MENEZES</a:t>
            </a:r>
            <a:b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DEPARTAMENTO DE ASSISTÊNCIA ESPIRITUAL</a:t>
            </a:r>
            <a:b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CURSO  “PASSE” 2022</a:t>
            </a:r>
            <a:endParaRPr lang="pt-BR"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026" name="Picture 2" descr="Ver a imagem de origem">
            <a:extLst>
              <a:ext uri="{FF2B5EF4-FFF2-40B4-BE49-F238E27FC236}">
                <a16:creationId xmlns:a16="http://schemas.microsoft.com/office/drawing/2014/main" id="{6F9882D2-0F8E-36E3-B83F-67F8DBFFB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46841"/>
            <a:ext cx="9143999" cy="491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1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66000"/>
          </a:schemeClr>
        </a:solidFill>
        <a:effectLst/>
      </p:bgPr>
    </p:bg>
    <p:spTree>
      <p:nvGrpSpPr>
        <p:cNvPr id="1" name=""/>
        <p:cNvGrpSpPr/>
        <p:nvPr/>
      </p:nvGrpSpPr>
      <p:grpSpPr>
        <a:xfrm>
          <a:off x="0" y="0"/>
          <a:ext cx="0" cy="0"/>
          <a:chOff x="0" y="0"/>
          <a:chExt cx="0" cy="0"/>
        </a:xfrm>
      </p:grpSpPr>
      <p:sp>
        <p:nvSpPr>
          <p:cNvPr id="2" name="Rectangle 1"/>
          <p:cNvSpPr/>
          <p:nvPr/>
        </p:nvSpPr>
        <p:spPr>
          <a:xfrm>
            <a:off x="-2144031" y="1043018"/>
            <a:ext cx="1604823" cy="5950811"/>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Rectangle 2"/>
          <p:cNvSpPr/>
          <p:nvPr/>
        </p:nvSpPr>
        <p:spPr>
          <a:xfrm>
            <a:off x="0" y="2177251"/>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DEFINIÇÃO</a:t>
            </a:r>
          </a:p>
        </p:txBody>
      </p:sp>
      <p:sp>
        <p:nvSpPr>
          <p:cNvPr id="4" name="Rectangle 3"/>
          <p:cNvSpPr/>
          <p:nvPr/>
        </p:nvSpPr>
        <p:spPr>
          <a:xfrm>
            <a:off x="0" y="3098399"/>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APARÊNCIA</a:t>
            </a:r>
          </a:p>
        </p:txBody>
      </p:sp>
      <p:sp>
        <p:nvSpPr>
          <p:cNvPr id="5" name="Rectangle 4"/>
          <p:cNvSpPr/>
          <p:nvPr/>
        </p:nvSpPr>
        <p:spPr>
          <a:xfrm>
            <a:off x="0" y="3558973"/>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CARACTERÍSTICAS</a:t>
            </a:r>
          </a:p>
        </p:txBody>
      </p:sp>
      <p:sp>
        <p:nvSpPr>
          <p:cNvPr id="6" name="Rectangle 5"/>
          <p:cNvSpPr/>
          <p:nvPr/>
        </p:nvSpPr>
        <p:spPr>
          <a:xfrm>
            <a:off x="0" y="4018424"/>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PERCEPÇÃO</a:t>
            </a:r>
          </a:p>
        </p:txBody>
      </p:sp>
      <p:sp>
        <p:nvSpPr>
          <p:cNvPr id="7" name="Rectangle 6"/>
          <p:cNvSpPr/>
          <p:nvPr/>
        </p:nvSpPr>
        <p:spPr>
          <a:xfrm>
            <a:off x="0" y="2637825"/>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HISTÓRICO</a:t>
            </a:r>
          </a:p>
        </p:txBody>
      </p:sp>
      <p:sp>
        <p:nvSpPr>
          <p:cNvPr id="8" name="Rectangle 7"/>
          <p:cNvSpPr/>
          <p:nvPr/>
        </p:nvSpPr>
        <p:spPr>
          <a:xfrm>
            <a:off x="0" y="4478998"/>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FORMAÇÃO</a:t>
            </a:r>
          </a:p>
        </p:txBody>
      </p:sp>
      <p:sp>
        <p:nvSpPr>
          <p:cNvPr id="9" name="Rectangle 8"/>
          <p:cNvSpPr/>
          <p:nvPr/>
        </p:nvSpPr>
        <p:spPr>
          <a:xfrm>
            <a:off x="0" y="4937330"/>
            <a:ext cx="1604823" cy="446617"/>
          </a:xfrm>
          <a:prstGeom prst="rect">
            <a:avLst/>
          </a:prstGeom>
          <a:solidFill>
            <a:srgbClr val="800000"/>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ESTUDO</a:t>
            </a:r>
          </a:p>
        </p:txBody>
      </p:sp>
      <p:sp>
        <p:nvSpPr>
          <p:cNvPr id="24" name="TextBox 23"/>
          <p:cNvSpPr txBox="1"/>
          <p:nvPr/>
        </p:nvSpPr>
        <p:spPr>
          <a:xfrm>
            <a:off x="3648758" y="968062"/>
            <a:ext cx="3082895" cy="369332"/>
          </a:xfrm>
          <a:prstGeom prst="rect">
            <a:avLst/>
          </a:prstGeom>
          <a:noFill/>
        </p:spPr>
        <p:txBody>
          <a:bodyPr wrap="none" rtlCol="0">
            <a:spAutoFit/>
          </a:bodyPr>
          <a:lstStyle/>
          <a:p>
            <a:r>
              <a:rPr lang="en-US" dirty="0" err="1"/>
              <a:t>Estudo</a:t>
            </a:r>
            <a:r>
              <a:rPr lang="en-US" dirty="0"/>
              <a:t>: </a:t>
            </a:r>
            <a:r>
              <a:rPr lang="en-US" dirty="0" err="1"/>
              <a:t>ectoplasma</a:t>
            </a:r>
            <a:r>
              <a:rPr lang="en-US" dirty="0"/>
              <a:t> </a:t>
            </a:r>
            <a:r>
              <a:rPr lang="en-US" dirty="0" err="1"/>
              <a:t>é</a:t>
            </a:r>
            <a:r>
              <a:rPr lang="en-US" dirty="0"/>
              <a:t> </a:t>
            </a:r>
            <a:r>
              <a:rPr lang="en-US" dirty="0" err="1"/>
              <a:t>matéria</a:t>
            </a:r>
            <a:r>
              <a:rPr lang="en-US" dirty="0"/>
              <a:t>?</a:t>
            </a:r>
          </a:p>
        </p:txBody>
      </p:sp>
      <p:cxnSp>
        <p:nvCxnSpPr>
          <p:cNvPr id="25" name="Straight Connector 24"/>
          <p:cNvCxnSpPr/>
          <p:nvPr/>
        </p:nvCxnSpPr>
        <p:spPr>
          <a:xfrm>
            <a:off x="3450515" y="1337394"/>
            <a:ext cx="523683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888760" y="1425792"/>
            <a:ext cx="4685898" cy="2031325"/>
          </a:xfrm>
          <a:prstGeom prst="rect">
            <a:avLst/>
          </a:prstGeom>
          <a:noFill/>
        </p:spPr>
        <p:txBody>
          <a:bodyPr wrap="none" rtlCol="0">
            <a:spAutoFit/>
          </a:bodyPr>
          <a:lstStyle/>
          <a:p>
            <a:pPr marL="285750" indent="-285750">
              <a:buSzPct val="80000"/>
              <a:buFont typeface="Wingdings" charset="2"/>
              <a:buChar char="Ø"/>
            </a:pPr>
            <a:r>
              <a:rPr lang="en-US" dirty="0" err="1"/>
              <a:t>Tabela</a:t>
            </a:r>
            <a:r>
              <a:rPr lang="en-US" dirty="0"/>
              <a:t> </a:t>
            </a:r>
            <a:r>
              <a:rPr lang="en-US" dirty="0" err="1"/>
              <a:t>periódica</a:t>
            </a:r>
            <a:r>
              <a:rPr lang="en-US" dirty="0"/>
              <a:t> de </a:t>
            </a:r>
            <a:r>
              <a:rPr lang="en-US" dirty="0" err="1"/>
              <a:t>elementos</a:t>
            </a:r>
            <a:r>
              <a:rPr lang="en-US" dirty="0"/>
              <a:t>?</a:t>
            </a:r>
          </a:p>
          <a:p>
            <a:pPr marL="285750" indent="-285750">
              <a:buSzPct val="80000"/>
              <a:buFont typeface="Wingdings" charset="2"/>
              <a:buChar char="Ø"/>
            </a:pPr>
            <a:r>
              <a:rPr lang="en-US" dirty="0" err="1"/>
              <a:t>Contém</a:t>
            </a:r>
            <a:r>
              <a:rPr lang="en-US" dirty="0"/>
              <a:t> </a:t>
            </a:r>
            <a:r>
              <a:rPr lang="en-US" dirty="0" err="1"/>
              <a:t>partículas</a:t>
            </a:r>
            <a:r>
              <a:rPr lang="en-US" dirty="0"/>
              <a:t> </a:t>
            </a:r>
            <a:r>
              <a:rPr lang="en-US" dirty="0" err="1"/>
              <a:t>subatômicas</a:t>
            </a:r>
            <a:r>
              <a:rPr lang="en-US" dirty="0"/>
              <a:t>?</a:t>
            </a:r>
          </a:p>
          <a:p>
            <a:pPr marL="285750" indent="-285750">
              <a:buSzPct val="80000"/>
              <a:buFont typeface="Wingdings" charset="2"/>
              <a:buChar char="Ø"/>
            </a:pPr>
            <a:r>
              <a:rPr lang="en-US" dirty="0" err="1"/>
              <a:t>Está</a:t>
            </a:r>
            <a:r>
              <a:rPr lang="en-US" dirty="0"/>
              <a:t> </a:t>
            </a:r>
            <a:r>
              <a:rPr lang="en-US" dirty="0" err="1"/>
              <a:t>sujeito</a:t>
            </a:r>
            <a:r>
              <a:rPr lang="en-US" dirty="0"/>
              <a:t> </a:t>
            </a:r>
            <a:r>
              <a:rPr lang="en-US" dirty="0" err="1"/>
              <a:t>à</a:t>
            </a:r>
            <a:r>
              <a:rPr lang="en-US" dirty="0"/>
              <a:t> </a:t>
            </a:r>
            <a:r>
              <a:rPr lang="en-US" dirty="0" err="1"/>
              <a:t>ação</a:t>
            </a:r>
            <a:r>
              <a:rPr lang="en-US" dirty="0"/>
              <a:t> da </a:t>
            </a:r>
            <a:r>
              <a:rPr lang="en-US" dirty="0" err="1"/>
              <a:t>gravidade</a:t>
            </a:r>
            <a:r>
              <a:rPr lang="en-US" dirty="0"/>
              <a:t>?</a:t>
            </a:r>
          </a:p>
          <a:p>
            <a:pPr marL="285750" indent="-285750">
              <a:buSzPct val="80000"/>
              <a:buFont typeface="Wingdings" charset="2"/>
              <a:buChar char="Ø"/>
            </a:pPr>
            <a:r>
              <a:rPr lang="en-US" dirty="0"/>
              <a:t>Tem </a:t>
            </a:r>
            <a:r>
              <a:rPr lang="en-US" dirty="0" err="1"/>
              <a:t>massa</a:t>
            </a:r>
            <a:r>
              <a:rPr lang="en-US" dirty="0"/>
              <a:t>?</a:t>
            </a:r>
          </a:p>
          <a:p>
            <a:pPr marL="285750" indent="-285750">
              <a:buSzPct val="80000"/>
              <a:buFont typeface="Wingdings" charset="2"/>
              <a:buChar char="Ø"/>
            </a:pPr>
            <a:r>
              <a:rPr lang="en-US" dirty="0"/>
              <a:t>Tem </a:t>
            </a:r>
            <a:r>
              <a:rPr lang="en-US" dirty="0" err="1"/>
              <a:t>energia</a:t>
            </a:r>
            <a:r>
              <a:rPr lang="en-US" dirty="0"/>
              <a:t>?</a:t>
            </a:r>
          </a:p>
          <a:p>
            <a:pPr marL="285750" indent="-285750">
              <a:buSzPct val="80000"/>
              <a:buFont typeface="Wingdings" charset="2"/>
              <a:buChar char="Ø"/>
            </a:pPr>
            <a:r>
              <a:rPr lang="en-US" dirty="0" err="1"/>
              <a:t>Ocupa</a:t>
            </a:r>
            <a:r>
              <a:rPr lang="en-US" dirty="0"/>
              <a:t> volume no </a:t>
            </a:r>
            <a:r>
              <a:rPr lang="en-US" dirty="0" err="1"/>
              <a:t>espaço</a:t>
            </a:r>
            <a:r>
              <a:rPr lang="en-US" dirty="0"/>
              <a:t>?</a:t>
            </a:r>
          </a:p>
          <a:p>
            <a:pPr marL="285750" indent="-285750">
              <a:buSzPct val="80000"/>
              <a:buFont typeface="Wingdings" charset="2"/>
              <a:buChar char="Ø"/>
            </a:pPr>
            <a:r>
              <a:rPr lang="en-US" dirty="0" err="1"/>
              <a:t>Interação</a:t>
            </a:r>
            <a:r>
              <a:rPr lang="en-US" dirty="0"/>
              <a:t> </a:t>
            </a:r>
            <a:r>
              <a:rPr lang="en-US" dirty="0" err="1"/>
              <a:t>física</a:t>
            </a:r>
            <a:r>
              <a:rPr lang="en-US" dirty="0"/>
              <a:t> </a:t>
            </a:r>
            <a:r>
              <a:rPr lang="en-US" dirty="0" err="1"/>
              <a:t>através</a:t>
            </a:r>
            <a:r>
              <a:rPr lang="en-US" dirty="0"/>
              <a:t> de </a:t>
            </a:r>
            <a:r>
              <a:rPr lang="en-US" dirty="0" err="1"/>
              <a:t>reações</a:t>
            </a:r>
            <a:r>
              <a:rPr lang="en-US" dirty="0"/>
              <a:t> </a:t>
            </a:r>
            <a:r>
              <a:rPr lang="en-US" dirty="0" err="1"/>
              <a:t>químicas</a:t>
            </a:r>
            <a:r>
              <a:rPr lang="en-US" dirty="0"/>
              <a:t>?</a:t>
            </a:r>
          </a:p>
        </p:txBody>
      </p:sp>
      <p:sp>
        <p:nvSpPr>
          <p:cNvPr id="17" name="TextBox 16"/>
          <p:cNvSpPr txBox="1"/>
          <p:nvPr/>
        </p:nvSpPr>
        <p:spPr>
          <a:xfrm>
            <a:off x="3926168" y="284045"/>
            <a:ext cx="1264038" cy="338554"/>
          </a:xfrm>
          <a:prstGeom prst="rect">
            <a:avLst/>
          </a:prstGeom>
          <a:noFill/>
        </p:spPr>
        <p:txBody>
          <a:bodyPr wrap="none" rtlCol="0">
            <a:spAutoFit/>
          </a:bodyPr>
          <a:lstStyle/>
          <a:p>
            <a:r>
              <a:rPr lang="en-US" sz="1600" dirty="0">
                <a:solidFill>
                  <a:srgbClr val="FFFF00"/>
                </a:solidFill>
              </a:rPr>
              <a:t>G</a:t>
            </a:r>
            <a:r>
              <a:rPr lang="en-US" sz="1200" dirty="0">
                <a:solidFill>
                  <a:srgbClr val="FFFF00"/>
                </a:solidFill>
              </a:rPr>
              <a:t>ENERALIDADES</a:t>
            </a:r>
          </a:p>
        </p:txBody>
      </p:sp>
      <p:pic>
        <p:nvPicPr>
          <p:cNvPr id="4098" name="Picture 2" descr="Ver a imagem de origem">
            <a:extLst>
              <a:ext uri="{FF2B5EF4-FFF2-40B4-BE49-F238E27FC236}">
                <a16:creationId xmlns:a16="http://schemas.microsoft.com/office/drawing/2014/main" id="{37B573BA-418E-CBE2-57BF-532395321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239" y="3463557"/>
            <a:ext cx="4562363" cy="336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15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1146"/>
            <a:ext cx="1604823" cy="5950811"/>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Rectangle 2"/>
          <p:cNvSpPr/>
          <p:nvPr/>
        </p:nvSpPr>
        <p:spPr>
          <a:xfrm>
            <a:off x="0" y="2177251"/>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DEFINIÇÃO</a:t>
            </a:r>
          </a:p>
        </p:txBody>
      </p:sp>
      <p:sp>
        <p:nvSpPr>
          <p:cNvPr id="4" name="Rectangle 3"/>
          <p:cNvSpPr/>
          <p:nvPr/>
        </p:nvSpPr>
        <p:spPr>
          <a:xfrm>
            <a:off x="0" y="3098399"/>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APARÊNCIA</a:t>
            </a:r>
          </a:p>
        </p:txBody>
      </p:sp>
      <p:sp>
        <p:nvSpPr>
          <p:cNvPr id="5" name="Rectangle 4"/>
          <p:cNvSpPr/>
          <p:nvPr/>
        </p:nvSpPr>
        <p:spPr>
          <a:xfrm>
            <a:off x="0" y="3558973"/>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CARACTERÍSTICAS</a:t>
            </a:r>
          </a:p>
        </p:txBody>
      </p:sp>
      <p:sp>
        <p:nvSpPr>
          <p:cNvPr id="6" name="Rectangle 5"/>
          <p:cNvSpPr/>
          <p:nvPr/>
        </p:nvSpPr>
        <p:spPr>
          <a:xfrm>
            <a:off x="0" y="4018424"/>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PERCEPÇÃO</a:t>
            </a:r>
          </a:p>
        </p:txBody>
      </p:sp>
      <p:sp>
        <p:nvSpPr>
          <p:cNvPr id="7" name="Rectangle 6"/>
          <p:cNvSpPr/>
          <p:nvPr/>
        </p:nvSpPr>
        <p:spPr>
          <a:xfrm>
            <a:off x="0" y="2637825"/>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HISTÓRICO</a:t>
            </a:r>
          </a:p>
        </p:txBody>
      </p:sp>
      <p:sp>
        <p:nvSpPr>
          <p:cNvPr id="8" name="Rectangle 7"/>
          <p:cNvSpPr/>
          <p:nvPr/>
        </p:nvSpPr>
        <p:spPr>
          <a:xfrm>
            <a:off x="0" y="4478998"/>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FORMAÇÃO</a:t>
            </a:r>
          </a:p>
        </p:txBody>
      </p:sp>
      <p:sp>
        <p:nvSpPr>
          <p:cNvPr id="9" name="Rectangle 8"/>
          <p:cNvSpPr/>
          <p:nvPr/>
        </p:nvSpPr>
        <p:spPr>
          <a:xfrm>
            <a:off x="0" y="4937330"/>
            <a:ext cx="1604823" cy="446617"/>
          </a:xfrm>
          <a:prstGeom prst="rect">
            <a:avLst/>
          </a:prstGeom>
          <a:solidFill>
            <a:srgbClr val="800000"/>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ESTUDO</a:t>
            </a:r>
          </a:p>
        </p:txBody>
      </p:sp>
      <p:sp>
        <p:nvSpPr>
          <p:cNvPr id="24" name="TextBox 23"/>
          <p:cNvSpPr txBox="1"/>
          <p:nvPr/>
        </p:nvSpPr>
        <p:spPr>
          <a:xfrm>
            <a:off x="3712026" y="1411021"/>
            <a:ext cx="2258213" cy="369332"/>
          </a:xfrm>
          <a:prstGeom prst="rect">
            <a:avLst/>
          </a:prstGeom>
          <a:noFill/>
        </p:spPr>
        <p:txBody>
          <a:bodyPr wrap="none" rtlCol="0">
            <a:spAutoFit/>
          </a:bodyPr>
          <a:lstStyle/>
          <a:p>
            <a:r>
              <a:rPr lang="en-US" dirty="0" err="1"/>
              <a:t>Estudo</a:t>
            </a:r>
            <a:r>
              <a:rPr lang="en-US" dirty="0"/>
              <a:t> do </a:t>
            </a:r>
            <a:r>
              <a:rPr lang="en-US" dirty="0" err="1"/>
              <a:t>ectoplasma</a:t>
            </a:r>
            <a:endParaRPr lang="en-US" dirty="0"/>
          </a:p>
        </p:txBody>
      </p:sp>
      <p:cxnSp>
        <p:nvCxnSpPr>
          <p:cNvPr id="25" name="Straight Connector 24"/>
          <p:cNvCxnSpPr/>
          <p:nvPr/>
        </p:nvCxnSpPr>
        <p:spPr>
          <a:xfrm>
            <a:off x="3712026" y="1780353"/>
            <a:ext cx="523683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725981" y="1838337"/>
            <a:ext cx="5468164" cy="923330"/>
          </a:xfrm>
          <a:prstGeom prst="rect">
            <a:avLst/>
          </a:prstGeom>
          <a:noFill/>
        </p:spPr>
        <p:txBody>
          <a:bodyPr wrap="none" rtlCol="0">
            <a:spAutoFit/>
          </a:bodyPr>
          <a:lstStyle/>
          <a:p>
            <a:pPr marL="285750" indent="-285750">
              <a:buSzPct val="80000"/>
              <a:buFont typeface="Wingdings" charset="2"/>
              <a:buChar char="Ø"/>
            </a:pPr>
            <a:r>
              <a:rPr lang="en-US" dirty="0" err="1"/>
              <a:t>Ectoplasma</a:t>
            </a:r>
            <a:r>
              <a:rPr lang="en-US" dirty="0"/>
              <a:t> tem </a:t>
            </a:r>
            <a:r>
              <a:rPr lang="en-US" dirty="0" err="1"/>
              <a:t>origem</a:t>
            </a:r>
            <a:r>
              <a:rPr lang="en-US" dirty="0"/>
              <a:t> no </a:t>
            </a:r>
            <a:r>
              <a:rPr lang="en-US" dirty="0" err="1"/>
              <a:t>corpo</a:t>
            </a:r>
            <a:r>
              <a:rPr lang="en-US" dirty="0"/>
              <a:t> </a:t>
            </a:r>
            <a:r>
              <a:rPr lang="en-US" dirty="0" err="1"/>
              <a:t>físico</a:t>
            </a:r>
            <a:r>
              <a:rPr lang="en-US" dirty="0"/>
              <a:t>, </a:t>
            </a:r>
            <a:r>
              <a:rPr lang="en-US" dirty="0" err="1"/>
              <a:t>portanto</a:t>
            </a:r>
            <a:r>
              <a:rPr lang="en-US" dirty="0"/>
              <a:t> </a:t>
            </a:r>
            <a:r>
              <a:rPr lang="en-US" dirty="0" err="1"/>
              <a:t>não</a:t>
            </a:r>
            <a:br>
              <a:rPr lang="en-US" dirty="0"/>
            </a:br>
            <a:r>
              <a:rPr lang="en-US" dirty="0" err="1"/>
              <a:t>pode</a:t>
            </a:r>
            <a:r>
              <a:rPr lang="en-US" dirty="0"/>
              <a:t> </a:t>
            </a:r>
            <a:r>
              <a:rPr lang="en-US" dirty="0" err="1"/>
              <a:t>ser</a:t>
            </a:r>
            <a:r>
              <a:rPr lang="en-US" dirty="0"/>
              <a:t> </a:t>
            </a:r>
            <a:r>
              <a:rPr lang="en-US" dirty="0" err="1"/>
              <a:t>produzido</a:t>
            </a:r>
            <a:r>
              <a:rPr lang="en-US" dirty="0"/>
              <a:t> </a:t>
            </a:r>
            <a:r>
              <a:rPr lang="en-US" dirty="0" err="1"/>
              <a:t>por</a:t>
            </a:r>
            <a:r>
              <a:rPr lang="en-US" dirty="0"/>
              <a:t> </a:t>
            </a:r>
            <a:r>
              <a:rPr lang="en-US" dirty="0" err="1"/>
              <a:t>espíritos</a:t>
            </a:r>
            <a:endParaRPr lang="en-US" dirty="0"/>
          </a:p>
          <a:p>
            <a:pPr marL="285750" indent="-285750">
              <a:buSzPct val="80000"/>
              <a:buFont typeface="Wingdings" charset="2"/>
              <a:buChar char="Ø"/>
            </a:pPr>
            <a:r>
              <a:rPr lang="en-US" dirty="0"/>
              <a:t>A </a:t>
            </a:r>
            <a:r>
              <a:rPr lang="en-US" dirty="0" err="1"/>
              <a:t>formação</a:t>
            </a:r>
            <a:r>
              <a:rPr lang="en-US" dirty="0"/>
              <a:t> do </a:t>
            </a:r>
            <a:r>
              <a:rPr lang="en-US" dirty="0" err="1"/>
              <a:t>Ectopasma</a:t>
            </a:r>
            <a:r>
              <a:rPr lang="en-US" dirty="0"/>
              <a:t> </a:t>
            </a:r>
            <a:r>
              <a:rPr lang="en-US" dirty="0" err="1"/>
              <a:t>depende</a:t>
            </a:r>
            <a:r>
              <a:rPr lang="en-US" dirty="0"/>
              <a:t> do </a:t>
            </a:r>
            <a:r>
              <a:rPr lang="en-US" dirty="0" err="1"/>
              <a:t>metabolismo</a:t>
            </a:r>
            <a:endParaRPr lang="en-US" dirty="0"/>
          </a:p>
        </p:txBody>
      </p:sp>
      <p:pic>
        <p:nvPicPr>
          <p:cNvPr id="15" name="Picture 14"/>
          <p:cNvPicPr>
            <a:picLocks noChangeAspect="1"/>
          </p:cNvPicPr>
          <p:nvPr/>
        </p:nvPicPr>
        <p:blipFill>
          <a:blip r:embed="rId3">
            <a:clrChange>
              <a:clrFrom>
                <a:srgbClr val="000000"/>
              </a:clrFrom>
              <a:clrTo>
                <a:srgbClr val="000000">
                  <a:alpha val="0"/>
                </a:srgbClr>
              </a:clrTo>
            </a:clrChange>
          </a:blip>
          <a:stretch>
            <a:fillRect/>
          </a:stretch>
        </p:blipFill>
        <p:spPr>
          <a:xfrm>
            <a:off x="2027687" y="1267247"/>
            <a:ext cx="1295400" cy="1574800"/>
          </a:xfrm>
          <a:prstGeom prst="roundRect">
            <a:avLst>
              <a:gd name="adj" fmla="val 3017"/>
            </a:avLst>
          </a:prstGeom>
          <a:solidFill>
            <a:srgbClr val="FFFFFF">
              <a:shade val="85000"/>
            </a:srgbClr>
          </a:solidFill>
          <a:ln>
            <a:solidFill>
              <a:schemeClr val="tx1"/>
            </a:solidFill>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4">
            <a:clrChange>
              <a:clrFrom>
                <a:srgbClr val="000000"/>
              </a:clrFrom>
              <a:clrTo>
                <a:srgbClr val="000000">
                  <a:alpha val="0"/>
                </a:srgbClr>
              </a:clrTo>
            </a:clrChange>
          </a:blip>
          <a:stretch>
            <a:fillRect/>
          </a:stretch>
        </p:blipFill>
        <p:spPr>
          <a:xfrm>
            <a:off x="6960519" y="3899369"/>
            <a:ext cx="2032000" cy="2857500"/>
          </a:xfrm>
          <a:prstGeom prst="roundRect">
            <a:avLst>
              <a:gd name="adj" fmla="val 3017"/>
            </a:avLst>
          </a:prstGeom>
          <a:solidFill>
            <a:srgbClr val="FFFFFF">
              <a:shade val="85000"/>
            </a:srgbClr>
          </a:solidFill>
          <a:ln>
            <a:solidFill>
              <a:schemeClr val="tx1"/>
            </a:solidFill>
          </a:ln>
          <a:effectLst>
            <a:outerShdw blurRad="50800" dist="38100" dir="2700000" algn="tl" rotWithShape="0">
              <a:srgbClr val="000000">
                <a:alpha val="43000"/>
              </a:srgbClr>
            </a:outerShdw>
          </a:effectLst>
        </p:spPr>
      </p:pic>
      <p:sp>
        <p:nvSpPr>
          <p:cNvPr id="17" name="Striped Right Arrow 16"/>
          <p:cNvSpPr/>
          <p:nvPr/>
        </p:nvSpPr>
        <p:spPr>
          <a:xfrm rot="2269922">
            <a:off x="3047100" y="3750289"/>
            <a:ext cx="4038600" cy="1066800"/>
          </a:xfrm>
          <a:prstGeom prst="stripedRightArrow">
            <a:avLst>
              <a:gd name="adj1" fmla="val 52184"/>
              <a:gd name="adj2" fmla="val 97880"/>
            </a:avLst>
          </a:prstGeom>
          <a:solidFill>
            <a:srgbClr val="C2FC8B"/>
          </a:solidFill>
          <a:ln>
            <a:solidFill>
              <a:schemeClr val="tx1"/>
            </a:solidFill>
          </a:ln>
          <a:effectLst>
            <a:glow rad="101600">
              <a:srgbClr val="C2FC8B">
                <a:alpha val="75000"/>
              </a:srgbClr>
            </a:glow>
            <a:outerShdw blurRad="40000" dist="23000" dir="5400000" rotWithShape="0">
              <a:srgbClr val="000000">
                <a:alpha val="35000"/>
              </a:srgbClr>
            </a:outerShdw>
          </a:effectLst>
          <a:scene3d>
            <a:camera prst="perspectiveFron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926168" y="284045"/>
            <a:ext cx="1264038" cy="338554"/>
          </a:xfrm>
          <a:prstGeom prst="rect">
            <a:avLst/>
          </a:prstGeom>
          <a:noFill/>
        </p:spPr>
        <p:txBody>
          <a:bodyPr wrap="none" rtlCol="0">
            <a:spAutoFit/>
          </a:bodyPr>
          <a:lstStyle/>
          <a:p>
            <a:r>
              <a:rPr lang="en-US" sz="1600" dirty="0">
                <a:solidFill>
                  <a:srgbClr val="FFFF00"/>
                </a:solidFill>
              </a:rPr>
              <a:t>G</a:t>
            </a:r>
            <a:r>
              <a:rPr lang="en-US" sz="1200" dirty="0">
                <a:solidFill>
                  <a:srgbClr val="FFFF00"/>
                </a:solidFill>
              </a:rPr>
              <a:t>ENERALIDADES</a:t>
            </a:r>
          </a:p>
        </p:txBody>
      </p:sp>
    </p:spTree>
    <p:extLst>
      <p:ext uri="{BB962C8B-B14F-4D97-AF65-F5344CB8AC3E}">
        <p14:creationId xmlns:p14="http://schemas.microsoft.com/office/powerpoint/2010/main" val="278292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clrChange>
              <a:clrFrom>
                <a:srgbClr val="000000"/>
              </a:clrFrom>
              <a:clrTo>
                <a:srgbClr val="000000">
                  <a:alpha val="0"/>
                </a:srgbClr>
              </a:clrTo>
            </a:clrChange>
          </a:blip>
          <a:stretch>
            <a:fillRect/>
          </a:stretch>
        </p:blipFill>
        <p:spPr>
          <a:xfrm>
            <a:off x="482600" y="1638300"/>
            <a:ext cx="1181100" cy="1155700"/>
          </a:xfrm>
          <a:prstGeom prst="rect">
            <a:avLst/>
          </a:prstGeom>
          <a:effectLst>
            <a:outerShdw blurRad="50800" dist="38100" dir="2700000">
              <a:srgbClr val="000000">
                <a:alpha val="43000"/>
              </a:srgbClr>
            </a:outerShdw>
          </a:effectLst>
        </p:spPr>
      </p:pic>
      <p:sp>
        <p:nvSpPr>
          <p:cNvPr id="9" name="Rounded Rectangle 8"/>
          <p:cNvSpPr/>
          <p:nvPr/>
        </p:nvSpPr>
        <p:spPr>
          <a:xfrm>
            <a:off x="1921299" y="1728085"/>
            <a:ext cx="4217330" cy="942428"/>
          </a:xfrm>
          <a:prstGeom prst="roundRect">
            <a:avLst/>
          </a:prstGeom>
          <a:solidFill>
            <a:schemeClr val="accent2">
              <a:lumMod val="40000"/>
              <a:lumOff val="6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169682" y="1905245"/>
            <a:ext cx="2278589" cy="584776"/>
          </a:xfrm>
          <a:prstGeom prst="rect">
            <a:avLst/>
          </a:prstGeom>
          <a:noFill/>
        </p:spPr>
        <p:txBody>
          <a:bodyPr wrap="none" rtlCol="0">
            <a:spAutoFit/>
          </a:bodyPr>
          <a:lstStyle/>
          <a:p>
            <a:r>
              <a:rPr lang="en-US" sz="3200" dirty="0" err="1"/>
              <a:t>Alimentação</a:t>
            </a:r>
            <a:endParaRPr lang="en-US" sz="3200" dirty="0"/>
          </a:p>
        </p:txBody>
      </p:sp>
      <p:grpSp>
        <p:nvGrpSpPr>
          <p:cNvPr id="4" name="Group 3"/>
          <p:cNvGrpSpPr/>
          <p:nvPr/>
        </p:nvGrpSpPr>
        <p:grpSpPr>
          <a:xfrm>
            <a:off x="482600" y="3124200"/>
            <a:ext cx="5656029" cy="1193800"/>
            <a:chOff x="482600" y="3124200"/>
            <a:chExt cx="5656029" cy="1193800"/>
          </a:xfrm>
        </p:grpSpPr>
        <p:pic>
          <p:nvPicPr>
            <p:cNvPr id="13" name="Picture 12"/>
            <p:cNvPicPr>
              <a:picLocks noChangeAspect="1"/>
            </p:cNvPicPr>
            <p:nvPr/>
          </p:nvPicPr>
          <p:blipFill>
            <a:blip r:embed="rId3">
              <a:clrChange>
                <a:clrFrom>
                  <a:srgbClr val="000000"/>
                </a:clrFrom>
                <a:clrTo>
                  <a:srgbClr val="000000">
                    <a:alpha val="0"/>
                  </a:srgbClr>
                </a:clrTo>
              </a:clrChange>
            </a:blip>
            <a:stretch>
              <a:fillRect/>
            </a:stretch>
          </p:blipFill>
          <p:spPr>
            <a:xfrm>
              <a:off x="482600" y="3124200"/>
              <a:ext cx="1231900" cy="1193800"/>
            </a:xfrm>
            <a:prstGeom prst="rect">
              <a:avLst/>
            </a:prstGeom>
            <a:effectLst>
              <a:outerShdw blurRad="50800" dist="38100" dir="2700000">
                <a:srgbClr val="000000">
                  <a:alpha val="43000"/>
                </a:srgbClr>
              </a:outerShdw>
            </a:effectLst>
          </p:spPr>
        </p:pic>
        <p:sp>
          <p:nvSpPr>
            <p:cNvPr id="10" name="Rounded Rectangle 9"/>
            <p:cNvSpPr/>
            <p:nvPr/>
          </p:nvSpPr>
          <p:spPr>
            <a:xfrm>
              <a:off x="1921299" y="3251030"/>
              <a:ext cx="4217330" cy="942428"/>
            </a:xfrm>
            <a:prstGeom prst="roundRect">
              <a:avLst/>
            </a:prstGeom>
            <a:solidFill>
              <a:srgbClr val="D9CA4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180962" y="3345438"/>
              <a:ext cx="1027445" cy="584776"/>
            </a:xfrm>
            <a:prstGeom prst="rect">
              <a:avLst/>
            </a:prstGeom>
            <a:noFill/>
          </p:spPr>
          <p:txBody>
            <a:bodyPr wrap="none" rtlCol="0">
              <a:spAutoFit/>
            </a:bodyPr>
            <a:lstStyle/>
            <a:p>
              <a:r>
                <a:rPr lang="en-US" sz="3200" dirty="0" err="1"/>
                <a:t>Água</a:t>
              </a:r>
              <a:endParaRPr lang="en-US" sz="3200" dirty="0"/>
            </a:p>
          </p:txBody>
        </p:sp>
      </p:grpSp>
      <p:grpSp>
        <p:nvGrpSpPr>
          <p:cNvPr id="5" name="Group 4"/>
          <p:cNvGrpSpPr/>
          <p:nvPr/>
        </p:nvGrpSpPr>
        <p:grpSpPr>
          <a:xfrm>
            <a:off x="457200" y="4664547"/>
            <a:ext cx="5681429" cy="1234440"/>
            <a:chOff x="457200" y="4664547"/>
            <a:chExt cx="5681429" cy="1234440"/>
          </a:xfrm>
        </p:grpSpPr>
        <p:pic>
          <p:nvPicPr>
            <p:cNvPr id="11" name="Picture 10"/>
            <p:cNvPicPr>
              <a:picLocks noChangeAspect="1"/>
            </p:cNvPicPr>
            <p:nvPr/>
          </p:nvPicPr>
          <p:blipFill>
            <a:blip r:embed="rId4">
              <a:clrChange>
                <a:clrFrom>
                  <a:srgbClr val="000000"/>
                </a:clrFrom>
                <a:clrTo>
                  <a:srgbClr val="000000">
                    <a:alpha val="0"/>
                  </a:srgbClr>
                </a:clrTo>
              </a:clrChange>
            </a:blip>
            <a:stretch>
              <a:fillRect/>
            </a:stretch>
          </p:blipFill>
          <p:spPr>
            <a:xfrm>
              <a:off x="457200" y="4664547"/>
              <a:ext cx="1234440" cy="1234440"/>
            </a:xfrm>
            <a:prstGeom prst="rect">
              <a:avLst/>
            </a:prstGeom>
            <a:effectLst>
              <a:outerShdw blurRad="50800" dist="38100" dir="2700000" algn="tl" rotWithShape="0">
                <a:srgbClr val="000000">
                  <a:alpha val="43000"/>
                </a:srgbClr>
              </a:outerShdw>
            </a:effectLst>
          </p:spPr>
        </p:pic>
        <p:sp>
          <p:nvSpPr>
            <p:cNvPr id="12" name="Rounded Rectangle 11"/>
            <p:cNvSpPr/>
            <p:nvPr/>
          </p:nvSpPr>
          <p:spPr>
            <a:xfrm>
              <a:off x="1921299" y="4802819"/>
              <a:ext cx="4217330" cy="942428"/>
            </a:xfrm>
            <a:prstGeom prst="round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180962" y="4933755"/>
              <a:ext cx="2008082" cy="584776"/>
            </a:xfrm>
            <a:prstGeom prst="rect">
              <a:avLst/>
            </a:prstGeom>
            <a:noFill/>
          </p:spPr>
          <p:txBody>
            <a:bodyPr wrap="none" rtlCol="0">
              <a:spAutoFit/>
            </a:bodyPr>
            <a:lstStyle/>
            <a:p>
              <a:r>
                <a:rPr lang="en-US" sz="3200" dirty="0" err="1"/>
                <a:t>Respiração</a:t>
              </a:r>
              <a:endParaRPr lang="en-US" sz="3200" dirty="0"/>
            </a:p>
          </p:txBody>
        </p:sp>
      </p:grpSp>
      <p:sp>
        <p:nvSpPr>
          <p:cNvPr id="18" name="TextBox 17"/>
          <p:cNvSpPr txBox="1"/>
          <p:nvPr/>
        </p:nvSpPr>
        <p:spPr>
          <a:xfrm>
            <a:off x="5330622" y="284045"/>
            <a:ext cx="723275" cy="338554"/>
          </a:xfrm>
          <a:prstGeom prst="rect">
            <a:avLst/>
          </a:prstGeom>
          <a:noFill/>
        </p:spPr>
        <p:txBody>
          <a:bodyPr wrap="none" rtlCol="0">
            <a:spAutoFit/>
          </a:bodyPr>
          <a:lstStyle/>
          <a:p>
            <a:r>
              <a:rPr lang="en-US" sz="1600" dirty="0">
                <a:solidFill>
                  <a:srgbClr val="FFFF00"/>
                </a:solidFill>
              </a:rPr>
              <a:t>C</a:t>
            </a:r>
            <a:r>
              <a:rPr lang="en-US" sz="1200" dirty="0">
                <a:solidFill>
                  <a:srgbClr val="FFFF00"/>
                </a:solidFill>
              </a:rPr>
              <a:t>IÊNCIA</a:t>
            </a:r>
          </a:p>
        </p:txBody>
      </p:sp>
    </p:spTree>
    <p:extLst>
      <p:ext uri="{BB962C8B-B14F-4D97-AF65-F5344CB8AC3E}">
        <p14:creationId xmlns:p14="http://schemas.microsoft.com/office/powerpoint/2010/main" val="59325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25"/>
                                      </p:to>
                                    </p:set>
                                    <p:animEffect filter="image" prLst="opacity: 0.25">
                                      <p:cBhvr rctx="IE">
                                        <p:cTn id="7" dur="indefinite"/>
                                        <p:tgtEl>
                                          <p:spTgt spid="4"/>
                                        </p:tgtEl>
                                      </p:cBhvr>
                                    </p:animEffect>
                                  </p:child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25"/>
                                      </p:to>
                                    </p:set>
                                    <p:animEffect filter="image" prLst="opacity: 0.25">
                                      <p:cBhvr rctx="IE">
                                        <p:cTn id="1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1" y="986432"/>
            <a:ext cx="2833706" cy="5159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Right Arrow 31"/>
          <p:cNvSpPr/>
          <p:nvPr/>
        </p:nvSpPr>
        <p:spPr>
          <a:xfrm rot="20377398" flipV="1">
            <a:off x="1600200" y="4324372"/>
            <a:ext cx="1219200" cy="508000"/>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1"/>
          <p:cNvSpPr>
            <a:spLocks noGrp="1"/>
          </p:cNvSpPr>
          <p:nvPr>
            <p:ph type="title" idx="4294967295"/>
          </p:nvPr>
        </p:nvSpPr>
        <p:spPr>
          <a:xfrm>
            <a:off x="0" y="985838"/>
            <a:ext cx="2241550" cy="515937"/>
          </a:xfrm>
        </p:spPr>
        <p:txBody>
          <a:bodyPr>
            <a:noAutofit/>
          </a:bodyPr>
          <a:lstStyle/>
          <a:p>
            <a:r>
              <a:rPr lang="en-US" sz="1800" dirty="0" err="1">
                <a:solidFill>
                  <a:srgbClr val="FFFFFF"/>
                </a:solidFill>
              </a:rPr>
              <a:t>Alimentação</a:t>
            </a:r>
            <a:endParaRPr lang="en-US" sz="1800" dirty="0">
              <a:solidFill>
                <a:srgbClr val="FFFFFF"/>
              </a:solidFill>
            </a:endParaRPr>
          </a:p>
        </p:txBody>
      </p:sp>
      <p:pic>
        <p:nvPicPr>
          <p:cNvPr id="15" name="Picture 14"/>
          <p:cNvPicPr>
            <a:picLocks noChangeAspect="1"/>
          </p:cNvPicPr>
          <p:nvPr/>
        </p:nvPicPr>
        <p:blipFill>
          <a:blip r:embed="rId3">
            <a:clrChange>
              <a:clrFrom>
                <a:srgbClr val="000000"/>
              </a:clrFrom>
              <a:clrTo>
                <a:srgbClr val="000000">
                  <a:alpha val="0"/>
                </a:srgbClr>
              </a:clrTo>
            </a:clrChange>
          </a:blip>
          <a:stretch>
            <a:fillRect/>
          </a:stretch>
        </p:blipFill>
        <p:spPr>
          <a:xfrm>
            <a:off x="266700" y="3018078"/>
            <a:ext cx="685800" cy="857250"/>
          </a:xfrm>
          <a:prstGeom prst="rect">
            <a:avLst/>
          </a:prstGeom>
          <a:effectLst>
            <a:outerShdw blurRad="50800" dist="38100" dir="2700000">
              <a:srgbClr val="000000">
                <a:alpha val="43000"/>
              </a:srgbClr>
            </a:outerShdw>
          </a:effectLst>
        </p:spPr>
      </p:pic>
      <p:sp>
        <p:nvSpPr>
          <p:cNvPr id="16" name="TextBox 15"/>
          <p:cNvSpPr txBox="1"/>
          <p:nvPr/>
        </p:nvSpPr>
        <p:spPr>
          <a:xfrm>
            <a:off x="338187" y="2059950"/>
            <a:ext cx="860707" cy="369332"/>
          </a:xfrm>
          <a:prstGeom prst="rect">
            <a:avLst/>
          </a:prstGeom>
          <a:noFill/>
        </p:spPr>
        <p:txBody>
          <a:bodyPr wrap="none" rtlCol="0">
            <a:spAutoFit/>
          </a:bodyPr>
          <a:lstStyle/>
          <a:p>
            <a:r>
              <a:rPr lang="en-US" dirty="0" err="1">
                <a:solidFill>
                  <a:srgbClr val="800000"/>
                </a:solidFill>
                <a:latin typeface="Calibri"/>
                <a:cs typeface="Calibri"/>
              </a:rPr>
              <a:t>Glicose</a:t>
            </a:r>
            <a:endParaRPr lang="en-US" dirty="0">
              <a:solidFill>
                <a:srgbClr val="800000"/>
              </a:solidFill>
              <a:latin typeface="Calibri"/>
              <a:cs typeface="Calibri"/>
            </a:endParaRPr>
          </a:p>
        </p:txBody>
      </p:sp>
      <p:pic>
        <p:nvPicPr>
          <p:cNvPr id="22" name="Picture 21"/>
          <p:cNvPicPr>
            <a:picLocks noChangeAspect="1"/>
          </p:cNvPicPr>
          <p:nvPr/>
        </p:nvPicPr>
        <p:blipFill>
          <a:blip r:embed="rId4">
            <a:clrChange>
              <a:clrFrom>
                <a:srgbClr val="000000"/>
              </a:clrFrom>
              <a:clrTo>
                <a:srgbClr val="000000">
                  <a:alpha val="0"/>
                </a:srgbClr>
              </a:clrTo>
            </a:clrChange>
          </a:blip>
          <a:stretch>
            <a:fillRect/>
          </a:stretch>
        </p:blipFill>
        <p:spPr>
          <a:xfrm>
            <a:off x="2971800" y="3276600"/>
            <a:ext cx="1295400" cy="1574800"/>
          </a:xfrm>
          <a:prstGeom prst="rect">
            <a:avLst/>
          </a:prstGeom>
          <a:effectLst>
            <a:outerShdw blurRad="50800" dist="38100" dir="2700000">
              <a:srgbClr val="000000">
                <a:alpha val="43000"/>
              </a:srgbClr>
            </a:outerShdw>
          </a:effectLst>
        </p:spPr>
      </p:pic>
      <p:pic>
        <p:nvPicPr>
          <p:cNvPr id="23" name="Picture 22"/>
          <p:cNvPicPr>
            <a:picLocks noChangeAspect="1"/>
          </p:cNvPicPr>
          <p:nvPr/>
        </p:nvPicPr>
        <p:blipFill>
          <a:blip r:embed="rId3">
            <a:clrChange>
              <a:clrFrom>
                <a:srgbClr val="000000"/>
              </a:clrFrom>
              <a:clrTo>
                <a:srgbClr val="000000">
                  <a:alpha val="0"/>
                </a:srgbClr>
              </a:clrTo>
            </a:clrChange>
          </a:blip>
          <a:stretch>
            <a:fillRect/>
          </a:stretch>
        </p:blipFill>
        <p:spPr>
          <a:xfrm>
            <a:off x="381000" y="2433878"/>
            <a:ext cx="685800" cy="857250"/>
          </a:xfrm>
          <a:prstGeom prst="rect">
            <a:avLst/>
          </a:prstGeom>
          <a:effectLst>
            <a:outerShdw blurRad="50800" dist="38100" dir="2700000">
              <a:srgbClr val="000000">
                <a:alpha val="43000"/>
              </a:srgbClr>
            </a:outerShdw>
          </a:effectLst>
        </p:spPr>
      </p:pic>
      <p:pic>
        <p:nvPicPr>
          <p:cNvPr id="24" name="Picture 23"/>
          <p:cNvPicPr>
            <a:picLocks noChangeAspect="1"/>
          </p:cNvPicPr>
          <p:nvPr/>
        </p:nvPicPr>
        <p:blipFill>
          <a:blip r:embed="rId3">
            <a:clrChange>
              <a:clrFrom>
                <a:srgbClr val="000000"/>
              </a:clrFrom>
              <a:clrTo>
                <a:srgbClr val="000000">
                  <a:alpha val="0"/>
                </a:srgbClr>
              </a:clrTo>
            </a:clrChange>
          </a:blip>
          <a:stretch>
            <a:fillRect/>
          </a:stretch>
        </p:blipFill>
        <p:spPr>
          <a:xfrm>
            <a:off x="838200" y="2967278"/>
            <a:ext cx="685800" cy="857250"/>
          </a:xfrm>
          <a:prstGeom prst="rect">
            <a:avLst/>
          </a:prstGeom>
          <a:effectLst>
            <a:outerShdw blurRad="50800" dist="38100" dir="2700000">
              <a:srgbClr val="000000">
                <a:alpha val="43000"/>
              </a:srgbClr>
            </a:outerShdw>
          </a:effectLst>
        </p:spPr>
      </p:pic>
      <p:sp>
        <p:nvSpPr>
          <p:cNvPr id="19" name="Right Arrow 18"/>
          <p:cNvSpPr/>
          <p:nvPr/>
        </p:nvSpPr>
        <p:spPr>
          <a:xfrm rot="1222602">
            <a:off x="1600200" y="3453136"/>
            <a:ext cx="1219200" cy="508000"/>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5">
            <a:clrChange>
              <a:clrFrom>
                <a:srgbClr val="000000"/>
              </a:clrFrom>
              <a:clrTo>
                <a:srgbClr val="000000">
                  <a:alpha val="0"/>
                </a:srgbClr>
              </a:clrTo>
            </a:clrChange>
          </a:blip>
          <a:stretch>
            <a:fillRect/>
          </a:stretch>
        </p:blipFill>
        <p:spPr>
          <a:xfrm>
            <a:off x="2362200" y="2906486"/>
            <a:ext cx="3035300" cy="1943100"/>
          </a:xfrm>
          <a:prstGeom prst="rect">
            <a:avLst/>
          </a:prstGeom>
          <a:effectLst>
            <a:outerShdw blurRad="50800" dist="38100" dir="2700000">
              <a:srgbClr val="000000">
                <a:alpha val="43000"/>
              </a:srgbClr>
            </a:outerShdw>
          </a:effectLst>
        </p:spPr>
      </p:pic>
      <p:sp>
        <p:nvSpPr>
          <p:cNvPr id="21" name="TextBox 20"/>
          <p:cNvSpPr txBox="1"/>
          <p:nvPr/>
        </p:nvSpPr>
        <p:spPr>
          <a:xfrm>
            <a:off x="2667000" y="3581400"/>
            <a:ext cx="2215470" cy="584776"/>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sz="3200" dirty="0" err="1">
                <a:latin typeface="Calibri"/>
                <a:cs typeface="Calibri"/>
              </a:rPr>
              <a:t>mitocôndria</a:t>
            </a:r>
            <a:endParaRPr lang="en-US" sz="3200" dirty="0">
              <a:latin typeface="Calibri"/>
              <a:cs typeface="Calibri"/>
            </a:endParaRPr>
          </a:p>
        </p:txBody>
      </p:sp>
      <p:pic>
        <p:nvPicPr>
          <p:cNvPr id="27" name="Picture 26"/>
          <p:cNvPicPr>
            <a:picLocks noChangeAspect="1"/>
          </p:cNvPicPr>
          <p:nvPr/>
        </p:nvPicPr>
        <p:blipFill>
          <a:blip r:embed="rId6">
            <a:clrChange>
              <a:clrFrom>
                <a:srgbClr val="000000"/>
              </a:clrFrom>
              <a:clrTo>
                <a:srgbClr val="000000">
                  <a:alpha val="0"/>
                </a:srgbClr>
              </a:clrTo>
            </a:clrChange>
          </a:blip>
          <a:stretch>
            <a:fillRect/>
          </a:stretch>
        </p:blipFill>
        <p:spPr>
          <a:xfrm>
            <a:off x="537745" y="997743"/>
            <a:ext cx="487190" cy="476712"/>
          </a:xfrm>
          <a:prstGeom prst="rect">
            <a:avLst/>
          </a:prstGeom>
          <a:effectLst>
            <a:outerShdw blurRad="50800" dist="38100" dir="2700000">
              <a:srgbClr val="000000">
                <a:alpha val="43000"/>
              </a:srgbClr>
            </a:outerShdw>
          </a:effectLst>
        </p:spPr>
      </p:pic>
      <p:pic>
        <p:nvPicPr>
          <p:cNvPr id="2" name="Picture 1"/>
          <p:cNvPicPr>
            <a:picLocks noChangeAspect="1"/>
          </p:cNvPicPr>
          <p:nvPr/>
        </p:nvPicPr>
        <p:blipFill>
          <a:blip r:embed="rId7">
            <a:clrChange>
              <a:clrFrom>
                <a:srgbClr val="FFFFFF"/>
              </a:clrFrom>
              <a:clrTo>
                <a:srgbClr val="FFFFFF">
                  <a:alpha val="0"/>
                </a:srgbClr>
              </a:clrTo>
            </a:clrChange>
          </a:blip>
          <a:stretch>
            <a:fillRect/>
          </a:stretch>
        </p:blipFill>
        <p:spPr>
          <a:xfrm>
            <a:off x="244104" y="4366743"/>
            <a:ext cx="1188191" cy="1323984"/>
          </a:xfrm>
          <a:prstGeom prst="rect">
            <a:avLst/>
          </a:prstGeom>
        </p:spPr>
      </p:pic>
      <p:sp>
        <p:nvSpPr>
          <p:cNvPr id="3" name="TextBox 2"/>
          <p:cNvSpPr txBox="1"/>
          <p:nvPr/>
        </p:nvSpPr>
        <p:spPr>
          <a:xfrm>
            <a:off x="338187" y="5690727"/>
            <a:ext cx="1009937" cy="369332"/>
          </a:xfrm>
          <a:prstGeom prst="rect">
            <a:avLst/>
          </a:prstGeom>
          <a:noFill/>
        </p:spPr>
        <p:txBody>
          <a:bodyPr wrap="none" rtlCol="0">
            <a:spAutoFit/>
          </a:bodyPr>
          <a:lstStyle/>
          <a:p>
            <a:r>
              <a:rPr lang="en-US" dirty="0" err="1"/>
              <a:t>Oxigênio</a:t>
            </a:r>
            <a:endParaRPr lang="en-US" dirty="0"/>
          </a:p>
        </p:txBody>
      </p:sp>
      <p:grpSp>
        <p:nvGrpSpPr>
          <p:cNvPr id="41" name="Group 40"/>
          <p:cNvGrpSpPr/>
          <p:nvPr/>
        </p:nvGrpSpPr>
        <p:grpSpPr>
          <a:xfrm rot="2910047">
            <a:off x="5688013" y="2979867"/>
            <a:ext cx="657271" cy="1335187"/>
            <a:chOff x="6791820" y="2002831"/>
            <a:chExt cx="657271" cy="1335187"/>
          </a:xfrm>
        </p:grpSpPr>
        <p:sp>
          <p:nvSpPr>
            <p:cNvPr id="45" name="Up Arrow 44"/>
            <p:cNvSpPr/>
            <p:nvPr/>
          </p:nvSpPr>
          <p:spPr>
            <a:xfrm rot="2347098">
              <a:off x="6791820" y="2002831"/>
              <a:ext cx="657271" cy="1335187"/>
            </a:xfrm>
            <a:prstGeom prst="up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rot="18652536">
              <a:off x="6755083" y="2551441"/>
              <a:ext cx="543739" cy="369332"/>
            </a:xfrm>
            <a:prstGeom prst="rect">
              <a:avLst/>
            </a:prstGeom>
            <a:noFill/>
          </p:spPr>
          <p:txBody>
            <a:bodyPr wrap="none" rtlCol="0">
              <a:spAutoFit/>
            </a:bodyPr>
            <a:lstStyle/>
            <a:p>
              <a:r>
                <a:rPr lang="en-US" dirty="0">
                  <a:solidFill>
                    <a:srgbClr val="000000"/>
                  </a:solidFill>
                  <a:effectLst>
                    <a:outerShdw blurRad="38100" dist="38100" dir="2700000" algn="tl">
                      <a:srgbClr val="000000">
                        <a:alpha val="43137"/>
                      </a:srgbClr>
                    </a:outerShdw>
                  </a:effectLst>
                </a:rPr>
                <a:t>CO</a:t>
              </a:r>
              <a:r>
                <a:rPr lang="en-US" baseline="-25000" dirty="0">
                  <a:solidFill>
                    <a:srgbClr val="000000"/>
                  </a:solidFill>
                  <a:effectLst>
                    <a:outerShdw blurRad="38100" dist="38100" dir="2700000" algn="tl">
                      <a:srgbClr val="000000">
                        <a:alpha val="43137"/>
                      </a:srgbClr>
                    </a:outerShdw>
                  </a:effectLst>
                </a:rPr>
                <a:t>2</a:t>
              </a:r>
            </a:p>
          </p:txBody>
        </p:sp>
      </p:grpSp>
      <p:grpSp>
        <p:nvGrpSpPr>
          <p:cNvPr id="47" name="Group 46"/>
          <p:cNvGrpSpPr/>
          <p:nvPr/>
        </p:nvGrpSpPr>
        <p:grpSpPr>
          <a:xfrm rot="8384186">
            <a:off x="3227984" y="4183861"/>
            <a:ext cx="657271" cy="1335187"/>
            <a:chOff x="7601491" y="2193658"/>
            <a:chExt cx="657271" cy="1335187"/>
          </a:xfrm>
        </p:grpSpPr>
        <p:sp>
          <p:nvSpPr>
            <p:cNvPr id="48" name="Up Arrow 47"/>
            <p:cNvSpPr/>
            <p:nvPr/>
          </p:nvSpPr>
          <p:spPr>
            <a:xfrm rot="2347098">
              <a:off x="7601491" y="2193658"/>
              <a:ext cx="657271" cy="1335187"/>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rot="18652536">
              <a:off x="7347336" y="2701029"/>
              <a:ext cx="1043876"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ENERGIA</a:t>
              </a:r>
            </a:p>
          </p:txBody>
        </p:sp>
      </p:grpSp>
      <p:grpSp>
        <p:nvGrpSpPr>
          <p:cNvPr id="50" name="Group 49"/>
          <p:cNvGrpSpPr/>
          <p:nvPr/>
        </p:nvGrpSpPr>
        <p:grpSpPr>
          <a:xfrm rot="19180644">
            <a:off x="3217163" y="2066783"/>
            <a:ext cx="657271" cy="1335187"/>
            <a:chOff x="7601491" y="2193658"/>
            <a:chExt cx="657271" cy="1335187"/>
          </a:xfrm>
        </p:grpSpPr>
        <p:sp>
          <p:nvSpPr>
            <p:cNvPr id="51" name="Up Arrow 50"/>
            <p:cNvSpPr/>
            <p:nvPr/>
          </p:nvSpPr>
          <p:spPr>
            <a:xfrm rot="2347098">
              <a:off x="7601491" y="2193658"/>
              <a:ext cx="657271" cy="1335187"/>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rot="18652536">
              <a:off x="7347336" y="2701029"/>
              <a:ext cx="1043876"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ENERGIA</a:t>
              </a:r>
            </a:p>
          </p:txBody>
        </p:sp>
      </p:grpSp>
      <p:sp>
        <p:nvSpPr>
          <p:cNvPr id="26" name="TextBox 25"/>
          <p:cNvSpPr txBox="1"/>
          <p:nvPr/>
        </p:nvSpPr>
        <p:spPr>
          <a:xfrm>
            <a:off x="5330622" y="284045"/>
            <a:ext cx="723275" cy="338554"/>
          </a:xfrm>
          <a:prstGeom prst="rect">
            <a:avLst/>
          </a:prstGeom>
          <a:noFill/>
        </p:spPr>
        <p:txBody>
          <a:bodyPr wrap="none" rtlCol="0">
            <a:spAutoFit/>
          </a:bodyPr>
          <a:lstStyle/>
          <a:p>
            <a:r>
              <a:rPr lang="en-US" sz="1600" dirty="0">
                <a:solidFill>
                  <a:srgbClr val="FFFF00"/>
                </a:solidFill>
              </a:rPr>
              <a:t>C</a:t>
            </a:r>
            <a:r>
              <a:rPr lang="en-US" sz="1200" dirty="0">
                <a:solidFill>
                  <a:srgbClr val="FFFF00"/>
                </a:solidFill>
              </a:rPr>
              <a:t>IÊNCIA</a:t>
            </a:r>
          </a:p>
        </p:txBody>
      </p:sp>
    </p:spTree>
    <p:extLst>
      <p:ext uri="{BB962C8B-B14F-4D97-AF65-F5344CB8AC3E}">
        <p14:creationId xmlns:p14="http://schemas.microsoft.com/office/powerpoint/2010/main" val="28188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3000" fill="hold"/>
                                        <p:tgtEl>
                                          <p:spTgt spid="35"/>
                                        </p:tgtEl>
                                        <p:attrNameLst>
                                          <p:attrName>ppt_w</p:attrName>
                                        </p:attrNameLst>
                                      </p:cBhvr>
                                      <p:tavLst>
                                        <p:tav tm="0">
                                          <p:val>
                                            <p:fltVal val="0"/>
                                          </p:val>
                                        </p:tav>
                                        <p:tav tm="100000">
                                          <p:val>
                                            <p:strVal val="#ppt_w"/>
                                          </p:val>
                                        </p:tav>
                                      </p:tavLst>
                                    </p:anim>
                                    <p:anim calcmode="lin" valueType="num">
                                      <p:cBhvr>
                                        <p:cTn id="36" dur="3000" fill="hold"/>
                                        <p:tgtEl>
                                          <p:spTgt spid="35"/>
                                        </p:tgtEl>
                                        <p:attrNameLst>
                                          <p:attrName>ppt_h</p:attrName>
                                        </p:attrNameLst>
                                      </p:cBhvr>
                                      <p:tavLst>
                                        <p:tav tm="0">
                                          <p:val>
                                            <p:fltVal val="0"/>
                                          </p:val>
                                        </p:tav>
                                        <p:tav tm="100000">
                                          <p:val>
                                            <p:strVal val="#ppt_h"/>
                                          </p:val>
                                        </p:tav>
                                      </p:tavLst>
                                    </p:anim>
                                  </p:child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left)">
                                      <p:cBhvr>
                                        <p:cTn id="48" dur="500"/>
                                        <p:tgtEl>
                                          <p:spTgt spid="47"/>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6" grpId="0"/>
      <p:bldP spid="19" grpId="0" animBg="1"/>
      <p:bldP spid="21"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ight Arrow 31"/>
          <p:cNvSpPr/>
          <p:nvPr/>
        </p:nvSpPr>
        <p:spPr>
          <a:xfrm rot="20377398" flipV="1">
            <a:off x="1600200" y="4324372"/>
            <a:ext cx="1219200" cy="508000"/>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clrChange>
              <a:clrFrom>
                <a:srgbClr val="000000"/>
              </a:clrFrom>
              <a:clrTo>
                <a:srgbClr val="000000">
                  <a:alpha val="0"/>
                </a:srgbClr>
              </a:clrTo>
            </a:clrChange>
          </a:blip>
          <a:stretch>
            <a:fillRect/>
          </a:stretch>
        </p:blipFill>
        <p:spPr>
          <a:xfrm>
            <a:off x="6717322" y="1600200"/>
            <a:ext cx="2198077" cy="1143000"/>
          </a:xfrm>
          <a:prstGeom prst="rect">
            <a:avLst/>
          </a:prstGeom>
        </p:spPr>
      </p:pic>
      <p:sp>
        <p:nvSpPr>
          <p:cNvPr id="10" name="Sun 9"/>
          <p:cNvSpPr/>
          <p:nvPr/>
        </p:nvSpPr>
        <p:spPr>
          <a:xfrm>
            <a:off x="6629400" y="5791200"/>
            <a:ext cx="1828800" cy="457200"/>
          </a:xfrm>
          <a:prstGeom prst="sun">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clrChange>
              <a:clrFrom>
                <a:srgbClr val="000000"/>
              </a:clrFrom>
              <a:clrTo>
                <a:srgbClr val="000000">
                  <a:alpha val="0"/>
                </a:srgbClr>
              </a:clrTo>
            </a:clrChange>
          </a:blip>
          <a:stretch>
            <a:fillRect/>
          </a:stretch>
        </p:blipFill>
        <p:spPr>
          <a:xfrm>
            <a:off x="266700" y="3018078"/>
            <a:ext cx="685800" cy="857250"/>
          </a:xfrm>
          <a:prstGeom prst="rect">
            <a:avLst/>
          </a:prstGeom>
          <a:effectLst>
            <a:outerShdw blurRad="50800" dist="38100" dir="2700000">
              <a:srgbClr val="000000">
                <a:alpha val="43000"/>
              </a:srgbClr>
            </a:outerShdw>
          </a:effectLst>
        </p:spPr>
      </p:pic>
      <p:sp>
        <p:nvSpPr>
          <p:cNvPr id="16" name="TextBox 15"/>
          <p:cNvSpPr txBox="1"/>
          <p:nvPr/>
        </p:nvSpPr>
        <p:spPr>
          <a:xfrm>
            <a:off x="338187" y="2059950"/>
            <a:ext cx="860707" cy="369332"/>
          </a:xfrm>
          <a:prstGeom prst="rect">
            <a:avLst/>
          </a:prstGeom>
          <a:noFill/>
        </p:spPr>
        <p:txBody>
          <a:bodyPr wrap="none" rtlCol="0">
            <a:spAutoFit/>
          </a:bodyPr>
          <a:lstStyle/>
          <a:p>
            <a:r>
              <a:rPr lang="en-US" dirty="0" err="1">
                <a:solidFill>
                  <a:srgbClr val="800000"/>
                </a:solidFill>
                <a:latin typeface="Calibri"/>
                <a:cs typeface="Calibri"/>
              </a:rPr>
              <a:t>Glicose</a:t>
            </a:r>
            <a:endParaRPr lang="en-US" dirty="0">
              <a:solidFill>
                <a:srgbClr val="800000"/>
              </a:solidFill>
              <a:latin typeface="Calibri"/>
              <a:cs typeface="Calibri"/>
            </a:endParaRPr>
          </a:p>
        </p:txBody>
      </p:sp>
      <p:sp>
        <p:nvSpPr>
          <p:cNvPr id="17" name="TextBox 16"/>
          <p:cNvSpPr txBox="1"/>
          <p:nvPr/>
        </p:nvSpPr>
        <p:spPr>
          <a:xfrm>
            <a:off x="6257391" y="1371600"/>
            <a:ext cx="2421418" cy="646331"/>
          </a:xfrm>
          <a:prstGeom prst="rect">
            <a:avLst/>
          </a:prstGeom>
          <a:noFill/>
        </p:spPr>
        <p:txBody>
          <a:bodyPr wrap="none" rtlCol="0">
            <a:spAutoFit/>
          </a:bodyPr>
          <a:lstStyle/>
          <a:p>
            <a:pPr algn="ctr"/>
            <a:r>
              <a:rPr lang="en-US" dirty="0" err="1">
                <a:solidFill>
                  <a:srgbClr val="800000"/>
                </a:solidFill>
                <a:latin typeface="Calibri"/>
                <a:cs typeface="Calibri"/>
              </a:rPr>
              <a:t>Trifosfato</a:t>
            </a:r>
            <a:r>
              <a:rPr lang="en-US" dirty="0">
                <a:solidFill>
                  <a:srgbClr val="800000"/>
                </a:solidFill>
                <a:latin typeface="Calibri"/>
                <a:cs typeface="Calibri"/>
              </a:rPr>
              <a:t> de </a:t>
            </a:r>
            <a:r>
              <a:rPr lang="en-US" dirty="0" err="1">
                <a:solidFill>
                  <a:srgbClr val="800000"/>
                </a:solidFill>
                <a:latin typeface="Calibri"/>
                <a:cs typeface="Calibri"/>
              </a:rPr>
              <a:t>Adenosina</a:t>
            </a:r>
            <a:endParaRPr lang="en-US" dirty="0">
              <a:solidFill>
                <a:srgbClr val="800000"/>
              </a:solidFill>
              <a:latin typeface="Calibri"/>
              <a:cs typeface="Calibri"/>
            </a:endParaRPr>
          </a:p>
          <a:p>
            <a:pPr algn="ctr"/>
            <a:r>
              <a:rPr lang="en-US" dirty="0">
                <a:solidFill>
                  <a:srgbClr val="800000"/>
                </a:solidFill>
                <a:latin typeface="Calibri"/>
                <a:cs typeface="Calibri"/>
              </a:rPr>
              <a:t>ATP</a:t>
            </a:r>
          </a:p>
        </p:txBody>
      </p:sp>
      <p:sp>
        <p:nvSpPr>
          <p:cNvPr id="18" name="TextBox 17"/>
          <p:cNvSpPr txBox="1"/>
          <p:nvPr/>
        </p:nvSpPr>
        <p:spPr>
          <a:xfrm>
            <a:off x="6781800" y="6248400"/>
            <a:ext cx="1266242" cy="369332"/>
          </a:xfrm>
          <a:prstGeom prst="rect">
            <a:avLst/>
          </a:prstGeom>
          <a:noFill/>
        </p:spPr>
        <p:txBody>
          <a:bodyPr wrap="none" rtlCol="0">
            <a:spAutoFit/>
          </a:bodyPr>
          <a:lstStyle/>
          <a:p>
            <a:r>
              <a:rPr lang="en-US" dirty="0" err="1">
                <a:solidFill>
                  <a:srgbClr val="800000"/>
                </a:solidFill>
                <a:latin typeface="Calibri"/>
                <a:cs typeface="Calibri"/>
              </a:rPr>
              <a:t>ectoplasma</a:t>
            </a:r>
            <a:endParaRPr lang="en-US" dirty="0">
              <a:solidFill>
                <a:srgbClr val="800000"/>
              </a:solidFill>
              <a:latin typeface="Calibri"/>
              <a:cs typeface="Calibri"/>
            </a:endParaRPr>
          </a:p>
        </p:txBody>
      </p:sp>
      <p:pic>
        <p:nvPicPr>
          <p:cNvPr id="22" name="Picture 21"/>
          <p:cNvPicPr>
            <a:picLocks noChangeAspect="1"/>
          </p:cNvPicPr>
          <p:nvPr/>
        </p:nvPicPr>
        <p:blipFill>
          <a:blip r:embed="rId5">
            <a:clrChange>
              <a:clrFrom>
                <a:srgbClr val="000000"/>
              </a:clrFrom>
              <a:clrTo>
                <a:srgbClr val="000000">
                  <a:alpha val="0"/>
                </a:srgbClr>
              </a:clrTo>
            </a:clrChange>
          </a:blip>
          <a:stretch>
            <a:fillRect/>
          </a:stretch>
        </p:blipFill>
        <p:spPr>
          <a:xfrm>
            <a:off x="2971800" y="3276600"/>
            <a:ext cx="1295400" cy="1574800"/>
          </a:xfrm>
          <a:prstGeom prst="rect">
            <a:avLst/>
          </a:prstGeom>
          <a:effectLst>
            <a:outerShdw blurRad="50800" dist="38100" dir="2700000">
              <a:srgbClr val="000000">
                <a:alpha val="43000"/>
              </a:srgbClr>
            </a:outerShdw>
          </a:effectLst>
        </p:spPr>
      </p:pic>
      <p:pic>
        <p:nvPicPr>
          <p:cNvPr id="23" name="Picture 22"/>
          <p:cNvPicPr>
            <a:picLocks noChangeAspect="1"/>
          </p:cNvPicPr>
          <p:nvPr/>
        </p:nvPicPr>
        <p:blipFill>
          <a:blip r:embed="rId4">
            <a:clrChange>
              <a:clrFrom>
                <a:srgbClr val="000000"/>
              </a:clrFrom>
              <a:clrTo>
                <a:srgbClr val="000000">
                  <a:alpha val="0"/>
                </a:srgbClr>
              </a:clrTo>
            </a:clrChange>
          </a:blip>
          <a:stretch>
            <a:fillRect/>
          </a:stretch>
        </p:blipFill>
        <p:spPr>
          <a:xfrm>
            <a:off x="381000" y="2433878"/>
            <a:ext cx="685800" cy="857250"/>
          </a:xfrm>
          <a:prstGeom prst="rect">
            <a:avLst/>
          </a:prstGeom>
          <a:effectLst>
            <a:outerShdw blurRad="50800" dist="38100" dir="2700000">
              <a:srgbClr val="000000">
                <a:alpha val="43000"/>
              </a:srgbClr>
            </a:outerShdw>
          </a:effectLst>
        </p:spPr>
      </p:pic>
      <p:pic>
        <p:nvPicPr>
          <p:cNvPr id="24" name="Picture 23"/>
          <p:cNvPicPr>
            <a:picLocks noChangeAspect="1"/>
          </p:cNvPicPr>
          <p:nvPr/>
        </p:nvPicPr>
        <p:blipFill>
          <a:blip r:embed="rId4">
            <a:clrChange>
              <a:clrFrom>
                <a:srgbClr val="000000"/>
              </a:clrFrom>
              <a:clrTo>
                <a:srgbClr val="000000">
                  <a:alpha val="0"/>
                </a:srgbClr>
              </a:clrTo>
            </a:clrChange>
          </a:blip>
          <a:stretch>
            <a:fillRect/>
          </a:stretch>
        </p:blipFill>
        <p:spPr>
          <a:xfrm>
            <a:off x="838200" y="2967278"/>
            <a:ext cx="685800" cy="857250"/>
          </a:xfrm>
          <a:prstGeom prst="rect">
            <a:avLst/>
          </a:prstGeom>
          <a:effectLst>
            <a:outerShdw blurRad="50800" dist="38100" dir="2700000">
              <a:srgbClr val="000000">
                <a:alpha val="43000"/>
              </a:srgbClr>
            </a:outerShdw>
          </a:effectLst>
        </p:spPr>
      </p:pic>
      <p:sp>
        <p:nvSpPr>
          <p:cNvPr id="39" name="TextBox 38"/>
          <p:cNvSpPr txBox="1"/>
          <p:nvPr/>
        </p:nvSpPr>
        <p:spPr>
          <a:xfrm>
            <a:off x="3657600" y="1447800"/>
            <a:ext cx="1390124" cy="646331"/>
          </a:xfrm>
          <a:prstGeom prst="rect">
            <a:avLst/>
          </a:prstGeom>
          <a:noFill/>
        </p:spPr>
        <p:txBody>
          <a:bodyPr wrap="none" rtlCol="0">
            <a:spAutoFit/>
          </a:bodyPr>
          <a:lstStyle/>
          <a:p>
            <a:r>
              <a:rPr lang="en-US" dirty="0">
                <a:solidFill>
                  <a:srgbClr val="800000"/>
                </a:solidFill>
                <a:latin typeface="Calibri"/>
                <a:cs typeface="Calibri"/>
              </a:rPr>
              <a:t>sais </a:t>
            </a:r>
            <a:r>
              <a:rPr lang="en-US" dirty="0" err="1">
                <a:solidFill>
                  <a:srgbClr val="800000"/>
                </a:solidFill>
                <a:latin typeface="Calibri"/>
                <a:cs typeface="Calibri"/>
              </a:rPr>
              <a:t>minerais</a:t>
            </a:r>
            <a:endParaRPr lang="en-US" dirty="0">
              <a:solidFill>
                <a:srgbClr val="800000"/>
              </a:solidFill>
              <a:latin typeface="Calibri"/>
              <a:cs typeface="Calibri"/>
            </a:endParaRPr>
          </a:p>
          <a:p>
            <a:r>
              <a:rPr lang="en-US" dirty="0" err="1">
                <a:solidFill>
                  <a:srgbClr val="800000"/>
                </a:solidFill>
                <a:latin typeface="Calibri"/>
                <a:cs typeface="Calibri"/>
              </a:rPr>
              <a:t>vitamina</a:t>
            </a:r>
            <a:r>
              <a:rPr lang="en-US" dirty="0">
                <a:solidFill>
                  <a:srgbClr val="800000"/>
                </a:solidFill>
                <a:latin typeface="Calibri"/>
                <a:cs typeface="Calibri"/>
              </a:rPr>
              <a:t> B3</a:t>
            </a:r>
          </a:p>
        </p:txBody>
      </p:sp>
      <p:sp>
        <p:nvSpPr>
          <p:cNvPr id="42" name="TextBox 41"/>
          <p:cNvSpPr txBox="1"/>
          <p:nvPr/>
        </p:nvSpPr>
        <p:spPr>
          <a:xfrm>
            <a:off x="3733800" y="4763869"/>
            <a:ext cx="1390124" cy="646331"/>
          </a:xfrm>
          <a:prstGeom prst="rect">
            <a:avLst/>
          </a:prstGeom>
          <a:noFill/>
        </p:spPr>
        <p:txBody>
          <a:bodyPr wrap="none" rtlCol="0">
            <a:spAutoFit/>
          </a:bodyPr>
          <a:lstStyle/>
          <a:p>
            <a:r>
              <a:rPr lang="en-US" dirty="0">
                <a:solidFill>
                  <a:srgbClr val="800000"/>
                </a:solidFill>
                <a:latin typeface="Calibri"/>
                <a:cs typeface="Calibri"/>
              </a:rPr>
              <a:t>sais </a:t>
            </a:r>
            <a:r>
              <a:rPr lang="en-US" dirty="0" err="1">
                <a:solidFill>
                  <a:srgbClr val="800000"/>
                </a:solidFill>
                <a:latin typeface="Calibri"/>
                <a:cs typeface="Calibri"/>
              </a:rPr>
              <a:t>minerais</a:t>
            </a:r>
            <a:endParaRPr lang="en-US" dirty="0">
              <a:solidFill>
                <a:srgbClr val="800000"/>
              </a:solidFill>
              <a:latin typeface="Calibri"/>
              <a:cs typeface="Calibri"/>
            </a:endParaRPr>
          </a:p>
          <a:p>
            <a:r>
              <a:rPr lang="en-US" dirty="0" err="1">
                <a:solidFill>
                  <a:srgbClr val="800000"/>
                </a:solidFill>
                <a:latin typeface="Calibri"/>
                <a:cs typeface="Calibri"/>
              </a:rPr>
              <a:t>vitamina</a:t>
            </a:r>
            <a:r>
              <a:rPr lang="en-US" dirty="0">
                <a:solidFill>
                  <a:srgbClr val="800000"/>
                </a:solidFill>
                <a:latin typeface="Calibri"/>
                <a:cs typeface="Calibri"/>
              </a:rPr>
              <a:t> B3</a:t>
            </a:r>
          </a:p>
        </p:txBody>
      </p:sp>
      <p:sp>
        <p:nvSpPr>
          <p:cNvPr id="43" name="Bent Arrow 42"/>
          <p:cNvSpPr/>
          <p:nvPr/>
        </p:nvSpPr>
        <p:spPr>
          <a:xfrm>
            <a:off x="3303268" y="1981200"/>
            <a:ext cx="3326132" cy="1225550"/>
          </a:xfrm>
          <a:prstGeom prst="ben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4" name="Bent Arrow 43"/>
          <p:cNvSpPr/>
          <p:nvPr/>
        </p:nvSpPr>
        <p:spPr>
          <a:xfrm flipV="1">
            <a:off x="3303268" y="4953000"/>
            <a:ext cx="3326132" cy="1225550"/>
          </a:xfrm>
          <a:prstGeom prst="ben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Right Arrow 18"/>
          <p:cNvSpPr/>
          <p:nvPr/>
        </p:nvSpPr>
        <p:spPr>
          <a:xfrm rot="1222602">
            <a:off x="1600200" y="3453136"/>
            <a:ext cx="1219200" cy="508000"/>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6">
            <a:clrChange>
              <a:clrFrom>
                <a:srgbClr val="000000"/>
              </a:clrFrom>
              <a:clrTo>
                <a:srgbClr val="000000">
                  <a:alpha val="0"/>
                </a:srgbClr>
              </a:clrTo>
            </a:clrChange>
          </a:blip>
          <a:stretch>
            <a:fillRect/>
          </a:stretch>
        </p:blipFill>
        <p:spPr>
          <a:xfrm>
            <a:off x="2362200" y="2906486"/>
            <a:ext cx="3035300" cy="1943100"/>
          </a:xfrm>
          <a:prstGeom prst="rect">
            <a:avLst/>
          </a:prstGeom>
          <a:effectLst>
            <a:outerShdw blurRad="50800" dist="38100" dir="2700000">
              <a:srgbClr val="000000">
                <a:alpha val="43000"/>
              </a:srgbClr>
            </a:outerShdw>
          </a:effectLst>
        </p:spPr>
      </p:pic>
      <p:sp>
        <p:nvSpPr>
          <p:cNvPr id="21" name="TextBox 20"/>
          <p:cNvSpPr txBox="1"/>
          <p:nvPr/>
        </p:nvSpPr>
        <p:spPr>
          <a:xfrm>
            <a:off x="2667000" y="3581400"/>
            <a:ext cx="2215470" cy="584776"/>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sz="3200" dirty="0" err="1">
                <a:latin typeface="Calibri"/>
                <a:cs typeface="Calibri"/>
              </a:rPr>
              <a:t>mitocôndria</a:t>
            </a:r>
            <a:endParaRPr lang="en-US" sz="3200" dirty="0">
              <a:latin typeface="Calibri"/>
              <a:cs typeface="Calibri"/>
            </a:endParaRPr>
          </a:p>
        </p:txBody>
      </p:sp>
      <p:sp>
        <p:nvSpPr>
          <p:cNvPr id="25" name="Up Arrow 24"/>
          <p:cNvSpPr/>
          <p:nvPr/>
        </p:nvSpPr>
        <p:spPr>
          <a:xfrm>
            <a:off x="5257800" y="1487269"/>
            <a:ext cx="457200" cy="570131"/>
          </a:xfrm>
          <a:prstGeom prst="upArrow">
            <a:avLst/>
          </a:prstGeom>
          <a:solidFill>
            <a:srgbClr val="C2FC8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733800" y="5650468"/>
            <a:ext cx="1249060" cy="369332"/>
          </a:xfrm>
          <a:prstGeom prst="rect">
            <a:avLst/>
          </a:prstGeom>
          <a:noFill/>
        </p:spPr>
        <p:txBody>
          <a:bodyPr wrap="none" rtlCol="0">
            <a:spAutoFit/>
          </a:bodyPr>
          <a:lstStyle/>
          <a:p>
            <a:r>
              <a:rPr lang="en-US" dirty="0" err="1">
                <a:solidFill>
                  <a:srgbClr val="800000"/>
                </a:solidFill>
                <a:latin typeface="Calibri"/>
                <a:cs typeface="Calibri"/>
              </a:rPr>
              <a:t>intoxicação</a:t>
            </a:r>
            <a:endParaRPr lang="en-US" dirty="0">
              <a:solidFill>
                <a:srgbClr val="800000"/>
              </a:solidFill>
              <a:latin typeface="Calibri"/>
              <a:cs typeface="Calibri"/>
            </a:endParaRPr>
          </a:p>
        </p:txBody>
      </p:sp>
      <p:sp>
        <p:nvSpPr>
          <p:cNvPr id="28" name="Up Arrow 27"/>
          <p:cNvSpPr/>
          <p:nvPr/>
        </p:nvSpPr>
        <p:spPr>
          <a:xfrm flipV="1">
            <a:off x="5257800" y="4800600"/>
            <a:ext cx="457200" cy="570131"/>
          </a:xfrm>
          <a:prstGeom prst="upArrow">
            <a:avLst/>
          </a:prstGeom>
          <a:solidFill>
            <a:srgbClr val="C2FC8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7">
            <a:clrChange>
              <a:clrFrom>
                <a:srgbClr val="FFFFFF"/>
              </a:clrFrom>
              <a:clrTo>
                <a:srgbClr val="FFFFFF">
                  <a:alpha val="0"/>
                </a:srgbClr>
              </a:clrTo>
            </a:clrChange>
          </a:blip>
          <a:stretch>
            <a:fillRect/>
          </a:stretch>
        </p:blipFill>
        <p:spPr>
          <a:xfrm>
            <a:off x="244104" y="4366743"/>
            <a:ext cx="1188191" cy="1323984"/>
          </a:xfrm>
          <a:prstGeom prst="rect">
            <a:avLst/>
          </a:prstGeom>
        </p:spPr>
      </p:pic>
      <p:sp>
        <p:nvSpPr>
          <p:cNvPr id="3" name="TextBox 2"/>
          <p:cNvSpPr txBox="1"/>
          <p:nvPr/>
        </p:nvSpPr>
        <p:spPr>
          <a:xfrm>
            <a:off x="338187" y="5690727"/>
            <a:ext cx="1009937" cy="369332"/>
          </a:xfrm>
          <a:prstGeom prst="rect">
            <a:avLst/>
          </a:prstGeom>
          <a:noFill/>
        </p:spPr>
        <p:txBody>
          <a:bodyPr wrap="none" rtlCol="0">
            <a:spAutoFit/>
          </a:bodyPr>
          <a:lstStyle/>
          <a:p>
            <a:r>
              <a:rPr lang="en-US" dirty="0" err="1"/>
              <a:t>Oxigênio</a:t>
            </a:r>
            <a:endParaRPr lang="en-US" dirty="0"/>
          </a:p>
        </p:txBody>
      </p:sp>
      <p:grpSp>
        <p:nvGrpSpPr>
          <p:cNvPr id="29" name="Group 28"/>
          <p:cNvGrpSpPr/>
          <p:nvPr/>
        </p:nvGrpSpPr>
        <p:grpSpPr>
          <a:xfrm rot="2910047">
            <a:off x="5688013" y="2979867"/>
            <a:ext cx="657271" cy="1335187"/>
            <a:chOff x="6791820" y="2002831"/>
            <a:chExt cx="657271" cy="1335187"/>
          </a:xfrm>
        </p:grpSpPr>
        <p:sp>
          <p:nvSpPr>
            <p:cNvPr id="30" name="Up Arrow 29"/>
            <p:cNvSpPr/>
            <p:nvPr/>
          </p:nvSpPr>
          <p:spPr>
            <a:xfrm rot="2347098">
              <a:off x="6791820" y="2002831"/>
              <a:ext cx="657271" cy="1335187"/>
            </a:xfrm>
            <a:prstGeom prst="up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rot="18652536">
              <a:off x="6755083" y="2551441"/>
              <a:ext cx="543739" cy="369332"/>
            </a:xfrm>
            <a:prstGeom prst="rect">
              <a:avLst/>
            </a:prstGeom>
            <a:noFill/>
          </p:spPr>
          <p:txBody>
            <a:bodyPr wrap="none" rtlCol="0">
              <a:spAutoFit/>
            </a:bodyPr>
            <a:lstStyle/>
            <a:p>
              <a:r>
                <a:rPr lang="en-US" dirty="0">
                  <a:solidFill>
                    <a:srgbClr val="000000"/>
                  </a:solidFill>
                  <a:effectLst>
                    <a:outerShdw blurRad="38100" dist="38100" dir="2700000" algn="tl">
                      <a:srgbClr val="000000">
                        <a:alpha val="43137"/>
                      </a:srgbClr>
                    </a:outerShdw>
                  </a:effectLst>
                </a:rPr>
                <a:t>CO</a:t>
              </a:r>
              <a:r>
                <a:rPr lang="en-US" baseline="-25000" dirty="0">
                  <a:solidFill>
                    <a:srgbClr val="000000"/>
                  </a:solidFill>
                  <a:effectLst>
                    <a:outerShdw blurRad="38100" dist="38100" dir="2700000" algn="tl">
                      <a:srgbClr val="000000">
                        <a:alpha val="43137"/>
                      </a:srgbClr>
                    </a:outerShdw>
                  </a:effectLst>
                </a:rPr>
                <a:t>2</a:t>
              </a:r>
            </a:p>
          </p:txBody>
        </p:sp>
      </p:grpSp>
      <p:sp>
        <p:nvSpPr>
          <p:cNvPr id="33" name="Rounded Rectangle 32"/>
          <p:cNvSpPr/>
          <p:nvPr/>
        </p:nvSpPr>
        <p:spPr>
          <a:xfrm>
            <a:off x="1342442" y="1856248"/>
            <a:ext cx="6705600" cy="3514484"/>
          </a:xfrm>
          <a:prstGeom prst="roundRect">
            <a:avLst>
              <a:gd name="adj" fmla="val 4567"/>
            </a:avLst>
          </a:prstGeom>
          <a:solidFill>
            <a:srgbClr val="CCFFCC"/>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rotWithShape="1">
          <a:blip r:embed="rId8">
            <a:clrChange>
              <a:clrFrom>
                <a:srgbClr val="FFFFFF"/>
              </a:clrFrom>
              <a:clrTo>
                <a:srgbClr val="FFFFFF">
                  <a:alpha val="0"/>
                </a:srgbClr>
              </a:clrTo>
            </a:clrChange>
          </a:blip>
          <a:srcRect l="5725" r="6520"/>
          <a:stretch/>
        </p:blipFill>
        <p:spPr>
          <a:xfrm>
            <a:off x="1418642" y="2003433"/>
            <a:ext cx="2072956" cy="3149600"/>
          </a:xfrm>
          <a:prstGeom prst="rect">
            <a:avLst/>
          </a:prstGeom>
          <a:ln>
            <a:solidFill>
              <a:schemeClr val="tx1"/>
            </a:solidFill>
          </a:ln>
          <a:effectLst>
            <a:outerShdw blurRad="50800" dist="38100" dir="2700000" algn="tl" rotWithShape="0">
              <a:srgbClr val="000000">
                <a:alpha val="43000"/>
              </a:srgbClr>
            </a:outerShdw>
          </a:effectLst>
        </p:spPr>
      </p:pic>
      <p:sp>
        <p:nvSpPr>
          <p:cNvPr id="36" name="TextBox 35"/>
          <p:cNvSpPr txBox="1"/>
          <p:nvPr/>
        </p:nvSpPr>
        <p:spPr>
          <a:xfrm>
            <a:off x="3523046" y="2003433"/>
            <a:ext cx="3882718" cy="2862322"/>
          </a:xfrm>
          <a:prstGeom prst="rect">
            <a:avLst/>
          </a:prstGeom>
          <a:noFill/>
        </p:spPr>
        <p:txBody>
          <a:bodyPr wrap="none" rtlCol="0">
            <a:spAutoFit/>
          </a:bodyPr>
          <a:lstStyle/>
          <a:p>
            <a:r>
              <a:rPr lang="en-US" sz="2000" dirty="0" err="1">
                <a:latin typeface="Calibri"/>
                <a:cs typeface="Calibri"/>
              </a:rPr>
              <a:t>Por</a:t>
            </a:r>
            <a:r>
              <a:rPr lang="en-US" sz="2000" dirty="0">
                <a:latin typeface="Calibri"/>
                <a:cs typeface="Calibri"/>
              </a:rPr>
              <a:t> </a:t>
            </a:r>
            <a:r>
              <a:rPr lang="en-US" sz="2000" dirty="0" err="1">
                <a:latin typeface="Calibri"/>
                <a:cs typeface="Calibri"/>
              </a:rPr>
              <a:t>intermédio</a:t>
            </a:r>
            <a:r>
              <a:rPr lang="en-US" sz="2000" dirty="0">
                <a:latin typeface="Calibri"/>
                <a:cs typeface="Calibri"/>
              </a:rPr>
              <a:t> das </a:t>
            </a:r>
            <a:r>
              <a:rPr lang="en-US" sz="2000" dirty="0" err="1">
                <a:latin typeface="Calibri"/>
                <a:cs typeface="Calibri"/>
              </a:rPr>
              <a:t>mitocôndrias</a:t>
            </a:r>
            <a:r>
              <a:rPr lang="en-US" sz="2000" dirty="0">
                <a:latin typeface="Calibri"/>
                <a:cs typeface="Calibri"/>
              </a:rPr>
              <a:t>, a</a:t>
            </a:r>
            <a:br>
              <a:rPr lang="en-US" sz="2000" dirty="0">
                <a:latin typeface="Calibri"/>
                <a:cs typeface="Calibri"/>
              </a:rPr>
            </a:br>
            <a:r>
              <a:rPr lang="en-US" sz="2000" dirty="0" err="1">
                <a:latin typeface="Calibri"/>
                <a:cs typeface="Calibri"/>
              </a:rPr>
              <a:t>mente</a:t>
            </a:r>
            <a:r>
              <a:rPr lang="en-US" sz="2000" dirty="0">
                <a:latin typeface="Calibri"/>
                <a:cs typeface="Calibri"/>
              </a:rPr>
              <a:t> </a:t>
            </a:r>
            <a:r>
              <a:rPr lang="en-US" sz="2000" dirty="0" err="1">
                <a:latin typeface="Calibri"/>
                <a:cs typeface="Calibri"/>
              </a:rPr>
              <a:t>transmite</a:t>
            </a:r>
            <a:r>
              <a:rPr lang="en-US" sz="2000" dirty="0">
                <a:latin typeface="Calibri"/>
                <a:cs typeface="Calibri"/>
              </a:rPr>
              <a:t> </a:t>
            </a:r>
            <a:r>
              <a:rPr lang="en-US" sz="2000" dirty="0" err="1">
                <a:latin typeface="Calibri"/>
                <a:cs typeface="Calibri"/>
              </a:rPr>
              <a:t>ao</a:t>
            </a:r>
            <a:r>
              <a:rPr lang="en-US" sz="2000" dirty="0">
                <a:latin typeface="Calibri"/>
                <a:cs typeface="Calibri"/>
              </a:rPr>
              <a:t> </a:t>
            </a:r>
            <a:r>
              <a:rPr lang="en-US" sz="2000" dirty="0" err="1">
                <a:latin typeface="Calibri"/>
                <a:cs typeface="Calibri"/>
              </a:rPr>
              <a:t>carro</a:t>
            </a:r>
            <a:r>
              <a:rPr lang="en-US" sz="2000" dirty="0">
                <a:latin typeface="Calibri"/>
                <a:cs typeface="Calibri"/>
              </a:rPr>
              <a:t> </a:t>
            </a:r>
            <a:r>
              <a:rPr lang="en-US" sz="2000" dirty="0" err="1">
                <a:latin typeface="Calibri"/>
                <a:cs typeface="Calibri"/>
              </a:rPr>
              <a:t>físico</a:t>
            </a:r>
            <a:r>
              <a:rPr lang="en-US" sz="2000" dirty="0">
                <a:latin typeface="Calibri"/>
                <a:cs typeface="Calibri"/>
              </a:rPr>
              <a:t> a</a:t>
            </a:r>
            <a:br>
              <a:rPr lang="en-US" sz="2000" dirty="0">
                <a:latin typeface="Calibri"/>
                <a:cs typeface="Calibri"/>
              </a:rPr>
            </a:br>
            <a:r>
              <a:rPr lang="en-US" sz="2000" dirty="0" err="1">
                <a:latin typeface="Calibri"/>
                <a:cs typeface="Calibri"/>
              </a:rPr>
              <a:t>que</a:t>
            </a:r>
            <a:r>
              <a:rPr lang="en-US" sz="2000" dirty="0">
                <a:latin typeface="Calibri"/>
                <a:cs typeface="Calibri"/>
              </a:rPr>
              <a:t> se </a:t>
            </a:r>
            <a:r>
              <a:rPr lang="en-US" sz="2000" dirty="0" err="1">
                <a:latin typeface="Calibri"/>
                <a:cs typeface="Calibri"/>
              </a:rPr>
              <a:t>ajusta</a:t>
            </a:r>
            <a:r>
              <a:rPr lang="en-US" sz="2000" dirty="0">
                <a:latin typeface="Calibri"/>
                <a:cs typeface="Calibri"/>
              </a:rPr>
              <a:t> </a:t>
            </a:r>
            <a:r>
              <a:rPr lang="en-US" sz="2000" dirty="0" err="1">
                <a:latin typeface="Calibri"/>
                <a:cs typeface="Calibri"/>
              </a:rPr>
              <a:t>todos</a:t>
            </a:r>
            <a:r>
              <a:rPr lang="en-US" sz="2000" dirty="0">
                <a:latin typeface="Calibri"/>
                <a:cs typeface="Calibri"/>
              </a:rPr>
              <a:t> </a:t>
            </a:r>
            <a:r>
              <a:rPr lang="en-US" sz="2000" dirty="0" err="1">
                <a:latin typeface="Calibri"/>
                <a:cs typeface="Calibri"/>
              </a:rPr>
              <a:t>os</a:t>
            </a:r>
            <a:r>
              <a:rPr lang="en-US" sz="2000" dirty="0">
                <a:latin typeface="Calibri"/>
                <a:cs typeface="Calibri"/>
              </a:rPr>
              <a:t> </a:t>
            </a:r>
            <a:r>
              <a:rPr lang="en-US" sz="2000" dirty="0" err="1">
                <a:latin typeface="Calibri"/>
                <a:cs typeface="Calibri"/>
              </a:rPr>
              <a:t>seus</a:t>
            </a:r>
            <a:r>
              <a:rPr lang="en-US" sz="2000" dirty="0">
                <a:latin typeface="Calibri"/>
                <a:cs typeface="Calibri"/>
              </a:rPr>
              <a:t> </a:t>
            </a:r>
            <a:r>
              <a:rPr lang="en-US" sz="2000" dirty="0" err="1">
                <a:latin typeface="Calibri"/>
                <a:cs typeface="Calibri"/>
              </a:rPr>
              <a:t>estados</a:t>
            </a:r>
            <a:br>
              <a:rPr lang="en-US" sz="2000" dirty="0">
                <a:latin typeface="Calibri"/>
                <a:cs typeface="Calibri"/>
              </a:rPr>
            </a:br>
            <a:r>
              <a:rPr lang="en-US" sz="2000" dirty="0" err="1">
                <a:latin typeface="Calibri"/>
                <a:cs typeface="Calibri"/>
              </a:rPr>
              <a:t>felizes</a:t>
            </a:r>
            <a:r>
              <a:rPr lang="en-US" sz="2000" dirty="0">
                <a:latin typeface="Calibri"/>
                <a:cs typeface="Calibri"/>
              </a:rPr>
              <a:t> </a:t>
            </a:r>
            <a:r>
              <a:rPr lang="en-US" sz="2000" dirty="0" err="1">
                <a:latin typeface="Calibri"/>
                <a:cs typeface="Calibri"/>
              </a:rPr>
              <a:t>ou</a:t>
            </a:r>
            <a:r>
              <a:rPr lang="en-US" sz="2000" dirty="0">
                <a:latin typeface="Calibri"/>
                <a:cs typeface="Calibri"/>
              </a:rPr>
              <a:t> </a:t>
            </a:r>
            <a:r>
              <a:rPr lang="en-US" sz="2000" dirty="0" err="1">
                <a:latin typeface="Calibri"/>
                <a:cs typeface="Calibri"/>
              </a:rPr>
              <a:t>infelizes</a:t>
            </a:r>
            <a:r>
              <a:rPr lang="en-US" sz="2000" dirty="0">
                <a:latin typeface="Calibri"/>
                <a:cs typeface="Calibri"/>
              </a:rPr>
              <a:t>, </a:t>
            </a:r>
            <a:r>
              <a:rPr lang="en-US" sz="2000" dirty="0" err="1">
                <a:latin typeface="Calibri"/>
                <a:cs typeface="Calibri"/>
              </a:rPr>
              <a:t>equilibrando</a:t>
            </a:r>
            <a:r>
              <a:rPr lang="en-US" sz="2000" dirty="0">
                <a:latin typeface="Calibri"/>
                <a:cs typeface="Calibri"/>
              </a:rPr>
              <a:t> </a:t>
            </a:r>
            <a:r>
              <a:rPr lang="en-US" sz="2000" dirty="0" err="1">
                <a:latin typeface="Calibri"/>
                <a:cs typeface="Calibri"/>
              </a:rPr>
              <a:t>ou</a:t>
            </a:r>
            <a:br>
              <a:rPr lang="en-US" sz="2000" dirty="0">
                <a:latin typeface="Calibri"/>
                <a:cs typeface="Calibri"/>
              </a:rPr>
            </a:br>
            <a:r>
              <a:rPr lang="en-US" sz="2000" dirty="0" err="1">
                <a:latin typeface="Calibri"/>
                <a:cs typeface="Calibri"/>
              </a:rPr>
              <a:t>conturbando</a:t>
            </a:r>
            <a:r>
              <a:rPr lang="en-US" sz="2000" dirty="0">
                <a:latin typeface="Calibri"/>
                <a:cs typeface="Calibri"/>
              </a:rPr>
              <a:t> o </a:t>
            </a:r>
            <a:r>
              <a:rPr lang="en-US" sz="2000" dirty="0" err="1">
                <a:latin typeface="Calibri"/>
                <a:cs typeface="Calibri"/>
              </a:rPr>
              <a:t>ciclo</a:t>
            </a:r>
            <a:r>
              <a:rPr lang="en-US" sz="2000" dirty="0">
                <a:latin typeface="Calibri"/>
                <a:cs typeface="Calibri"/>
              </a:rPr>
              <a:t> de </a:t>
            </a:r>
            <a:r>
              <a:rPr lang="en-US" sz="2000" dirty="0" err="1">
                <a:latin typeface="Calibri"/>
                <a:cs typeface="Calibri"/>
              </a:rPr>
              <a:t>causa</a:t>
            </a:r>
            <a:r>
              <a:rPr lang="en-US" sz="2000" dirty="0">
                <a:latin typeface="Calibri"/>
                <a:cs typeface="Calibri"/>
              </a:rPr>
              <a:t> e</a:t>
            </a:r>
            <a:br>
              <a:rPr lang="en-US" sz="2000" dirty="0">
                <a:latin typeface="Calibri"/>
                <a:cs typeface="Calibri"/>
              </a:rPr>
            </a:br>
            <a:r>
              <a:rPr lang="en-US" sz="2000" dirty="0" err="1">
                <a:latin typeface="Calibri"/>
                <a:cs typeface="Calibri"/>
              </a:rPr>
              <a:t>efeito</a:t>
            </a:r>
            <a:r>
              <a:rPr lang="en-US" sz="2000" dirty="0">
                <a:latin typeface="Calibri"/>
                <a:cs typeface="Calibri"/>
              </a:rPr>
              <a:t> das </a:t>
            </a:r>
            <a:r>
              <a:rPr lang="en-US" sz="2000" dirty="0" err="1">
                <a:latin typeface="Calibri"/>
                <a:cs typeface="Calibri"/>
              </a:rPr>
              <a:t>forças</a:t>
            </a:r>
            <a:r>
              <a:rPr lang="en-US" sz="2000" dirty="0">
                <a:latin typeface="Calibri"/>
                <a:cs typeface="Calibri"/>
              </a:rPr>
              <a:t> </a:t>
            </a:r>
            <a:r>
              <a:rPr lang="en-US" sz="2000" dirty="0" err="1">
                <a:latin typeface="Calibri"/>
                <a:cs typeface="Calibri"/>
              </a:rPr>
              <a:t>por</a:t>
            </a:r>
            <a:r>
              <a:rPr lang="en-US" sz="2000" dirty="0">
                <a:latin typeface="Calibri"/>
                <a:cs typeface="Calibri"/>
              </a:rPr>
              <a:t> </a:t>
            </a:r>
            <a:r>
              <a:rPr lang="en-US" sz="2000" dirty="0" err="1">
                <a:latin typeface="Calibri"/>
                <a:cs typeface="Calibri"/>
              </a:rPr>
              <a:t>ela</a:t>
            </a:r>
            <a:r>
              <a:rPr lang="en-US" sz="2000" dirty="0">
                <a:latin typeface="Calibri"/>
                <a:cs typeface="Calibri"/>
              </a:rPr>
              <a:t> </a:t>
            </a:r>
            <a:r>
              <a:rPr lang="en-US" sz="2000" dirty="0" err="1">
                <a:latin typeface="Calibri"/>
                <a:cs typeface="Calibri"/>
              </a:rPr>
              <a:t>própria</a:t>
            </a:r>
            <a:br>
              <a:rPr lang="en-US" sz="2000" dirty="0">
                <a:latin typeface="Calibri"/>
                <a:cs typeface="Calibri"/>
              </a:rPr>
            </a:br>
            <a:r>
              <a:rPr lang="en-US" sz="2000" dirty="0" err="1">
                <a:latin typeface="Calibri"/>
                <a:cs typeface="Calibri"/>
              </a:rPr>
              <a:t>libertadas</a:t>
            </a:r>
            <a:r>
              <a:rPr lang="en-US" sz="2000" dirty="0">
                <a:latin typeface="Calibri"/>
                <a:cs typeface="Calibri"/>
              </a:rPr>
              <a:t> </a:t>
            </a:r>
            <a:r>
              <a:rPr lang="en-US" sz="2000" dirty="0" err="1">
                <a:latin typeface="Calibri"/>
                <a:cs typeface="Calibri"/>
              </a:rPr>
              <a:t>nos</a:t>
            </a:r>
            <a:r>
              <a:rPr lang="en-US" sz="2000" dirty="0">
                <a:latin typeface="Calibri"/>
                <a:cs typeface="Calibri"/>
              </a:rPr>
              <a:t> </a:t>
            </a:r>
            <a:r>
              <a:rPr lang="en-US" sz="2000" dirty="0" err="1">
                <a:latin typeface="Calibri"/>
                <a:cs typeface="Calibri"/>
              </a:rPr>
              <a:t>processos</a:t>
            </a:r>
            <a:br>
              <a:rPr lang="en-US" sz="2000" dirty="0">
                <a:latin typeface="Calibri"/>
                <a:cs typeface="Calibri"/>
              </a:rPr>
            </a:br>
            <a:r>
              <a:rPr lang="en-US" sz="2000" dirty="0" err="1">
                <a:latin typeface="Calibri"/>
                <a:cs typeface="Calibri"/>
              </a:rPr>
              <a:t>endotérmicos</a:t>
            </a:r>
            <a:r>
              <a:rPr lang="en-US" sz="2000" dirty="0">
                <a:latin typeface="Calibri"/>
                <a:cs typeface="Calibri"/>
              </a:rPr>
              <a:t>, </a:t>
            </a:r>
            <a:r>
              <a:rPr lang="en-US" sz="2000" dirty="0" err="1">
                <a:latin typeface="Calibri"/>
                <a:cs typeface="Calibri"/>
              </a:rPr>
              <a:t>mantenedores</a:t>
            </a:r>
            <a:r>
              <a:rPr lang="en-US" sz="2000" dirty="0">
                <a:latin typeface="Calibri"/>
                <a:cs typeface="Calibri"/>
              </a:rPr>
              <a:t> da</a:t>
            </a:r>
            <a:br>
              <a:rPr lang="en-US" sz="2000" dirty="0">
                <a:latin typeface="Calibri"/>
                <a:cs typeface="Calibri"/>
              </a:rPr>
            </a:br>
            <a:r>
              <a:rPr lang="en-US" sz="2000" dirty="0" err="1">
                <a:latin typeface="Calibri"/>
                <a:cs typeface="Calibri"/>
              </a:rPr>
              <a:t>biossíntese</a:t>
            </a:r>
            <a:r>
              <a:rPr lang="en-US" sz="2000" dirty="0">
                <a:latin typeface="Calibri"/>
                <a:cs typeface="Calibri"/>
              </a:rPr>
              <a:t>.</a:t>
            </a:r>
          </a:p>
        </p:txBody>
      </p:sp>
      <p:sp>
        <p:nvSpPr>
          <p:cNvPr id="37" name="Rounded Rectangle 36"/>
          <p:cNvSpPr/>
          <p:nvPr/>
        </p:nvSpPr>
        <p:spPr>
          <a:xfrm>
            <a:off x="381001" y="986432"/>
            <a:ext cx="2833706" cy="5159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Title 11"/>
          <p:cNvSpPr txBox="1">
            <a:spLocks/>
          </p:cNvSpPr>
          <p:nvPr/>
        </p:nvSpPr>
        <p:spPr>
          <a:xfrm>
            <a:off x="991706" y="986432"/>
            <a:ext cx="2242632" cy="5159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err="1">
                <a:solidFill>
                  <a:srgbClr val="FFFFFF"/>
                </a:solidFill>
              </a:rPr>
              <a:t>Alimentação</a:t>
            </a:r>
            <a:endParaRPr lang="en-US" sz="1800" dirty="0">
              <a:solidFill>
                <a:srgbClr val="FFFFFF"/>
              </a:solidFill>
            </a:endParaRPr>
          </a:p>
        </p:txBody>
      </p:sp>
      <p:pic>
        <p:nvPicPr>
          <p:cNvPr id="40" name="Picture 39"/>
          <p:cNvPicPr>
            <a:picLocks noChangeAspect="1"/>
          </p:cNvPicPr>
          <p:nvPr/>
        </p:nvPicPr>
        <p:blipFill>
          <a:blip r:embed="rId9">
            <a:clrChange>
              <a:clrFrom>
                <a:srgbClr val="000000"/>
              </a:clrFrom>
              <a:clrTo>
                <a:srgbClr val="000000">
                  <a:alpha val="0"/>
                </a:srgbClr>
              </a:clrTo>
            </a:clrChange>
          </a:blip>
          <a:stretch>
            <a:fillRect/>
          </a:stretch>
        </p:blipFill>
        <p:spPr>
          <a:xfrm>
            <a:off x="537745" y="997743"/>
            <a:ext cx="487190" cy="476712"/>
          </a:xfrm>
          <a:prstGeom prst="rect">
            <a:avLst/>
          </a:prstGeom>
          <a:effectLst>
            <a:outerShdw blurRad="50800" dist="38100" dir="2700000">
              <a:srgbClr val="000000">
                <a:alpha val="43000"/>
              </a:srgbClr>
            </a:outerShdw>
          </a:effectLst>
        </p:spPr>
      </p:pic>
      <p:sp>
        <p:nvSpPr>
          <p:cNvPr id="45" name="TextBox 44"/>
          <p:cNvSpPr txBox="1"/>
          <p:nvPr/>
        </p:nvSpPr>
        <p:spPr>
          <a:xfrm>
            <a:off x="5330622" y="284045"/>
            <a:ext cx="723275" cy="338554"/>
          </a:xfrm>
          <a:prstGeom prst="rect">
            <a:avLst/>
          </a:prstGeom>
          <a:noFill/>
        </p:spPr>
        <p:txBody>
          <a:bodyPr wrap="none" rtlCol="0">
            <a:spAutoFit/>
          </a:bodyPr>
          <a:lstStyle/>
          <a:p>
            <a:r>
              <a:rPr lang="en-US" sz="1600" dirty="0">
                <a:solidFill>
                  <a:srgbClr val="FFFF00"/>
                </a:solidFill>
              </a:rPr>
              <a:t>C</a:t>
            </a:r>
            <a:r>
              <a:rPr lang="en-US" sz="1200" dirty="0">
                <a:solidFill>
                  <a:srgbClr val="FFFF00"/>
                </a:solidFill>
              </a:rPr>
              <a:t>IÊNCIA</a:t>
            </a:r>
          </a:p>
        </p:txBody>
      </p:sp>
    </p:spTree>
    <p:extLst>
      <p:ext uri="{BB962C8B-B14F-4D97-AF65-F5344CB8AC3E}">
        <p14:creationId xmlns:p14="http://schemas.microsoft.com/office/powerpoint/2010/main" val="265573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2000"/>
                                        <p:tgtEl>
                                          <p:spTgt spid="39"/>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slide(fromBottom)">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2000"/>
                                        <p:tgtEl>
                                          <p:spTgt spid="42"/>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slide(fromTop)">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20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8" grpId="0"/>
      <p:bldP spid="39" grpId="0"/>
      <p:bldP spid="42" grpId="0"/>
      <p:bldP spid="43" grpId="0" animBg="1"/>
      <p:bldP spid="44" grpId="0" animBg="1"/>
      <p:bldP spid="25" grpId="0" animBg="1"/>
      <p:bldP spid="26" grpId="0"/>
      <p:bldP spid="28" grpId="0" animBg="1"/>
      <p:bldP spid="33" grpId="0" animBg="1"/>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ight Arrow 31"/>
          <p:cNvSpPr/>
          <p:nvPr/>
        </p:nvSpPr>
        <p:spPr>
          <a:xfrm rot="20377398" flipV="1">
            <a:off x="1600200" y="4324372"/>
            <a:ext cx="1219200" cy="508000"/>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clrChange>
              <a:clrFrom>
                <a:srgbClr val="000000"/>
              </a:clrFrom>
              <a:clrTo>
                <a:srgbClr val="000000">
                  <a:alpha val="0"/>
                </a:srgbClr>
              </a:clrTo>
            </a:clrChange>
          </a:blip>
          <a:stretch>
            <a:fillRect/>
          </a:stretch>
        </p:blipFill>
        <p:spPr>
          <a:xfrm>
            <a:off x="6717322" y="1600200"/>
            <a:ext cx="2198077" cy="1143000"/>
          </a:xfrm>
          <a:prstGeom prst="rect">
            <a:avLst/>
          </a:prstGeom>
        </p:spPr>
      </p:pic>
      <p:sp>
        <p:nvSpPr>
          <p:cNvPr id="10" name="Sun 9"/>
          <p:cNvSpPr/>
          <p:nvPr/>
        </p:nvSpPr>
        <p:spPr>
          <a:xfrm>
            <a:off x="6629400" y="5791200"/>
            <a:ext cx="1828800" cy="457200"/>
          </a:xfrm>
          <a:prstGeom prst="sun">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clrChange>
              <a:clrFrom>
                <a:srgbClr val="000000"/>
              </a:clrFrom>
              <a:clrTo>
                <a:srgbClr val="000000">
                  <a:alpha val="0"/>
                </a:srgbClr>
              </a:clrTo>
            </a:clrChange>
          </a:blip>
          <a:stretch>
            <a:fillRect/>
          </a:stretch>
        </p:blipFill>
        <p:spPr>
          <a:xfrm>
            <a:off x="266700" y="3018078"/>
            <a:ext cx="685800" cy="857250"/>
          </a:xfrm>
          <a:prstGeom prst="rect">
            <a:avLst/>
          </a:prstGeom>
          <a:effectLst>
            <a:outerShdw blurRad="50800" dist="38100" dir="2700000">
              <a:srgbClr val="000000">
                <a:alpha val="43000"/>
              </a:srgbClr>
            </a:outerShdw>
          </a:effectLst>
        </p:spPr>
      </p:pic>
      <p:sp>
        <p:nvSpPr>
          <p:cNvPr id="16" name="TextBox 15"/>
          <p:cNvSpPr txBox="1"/>
          <p:nvPr/>
        </p:nvSpPr>
        <p:spPr>
          <a:xfrm>
            <a:off x="338187" y="2059950"/>
            <a:ext cx="860707" cy="369332"/>
          </a:xfrm>
          <a:prstGeom prst="rect">
            <a:avLst/>
          </a:prstGeom>
          <a:noFill/>
        </p:spPr>
        <p:txBody>
          <a:bodyPr wrap="none" rtlCol="0">
            <a:spAutoFit/>
          </a:bodyPr>
          <a:lstStyle/>
          <a:p>
            <a:r>
              <a:rPr lang="en-US" dirty="0" err="1">
                <a:solidFill>
                  <a:srgbClr val="800000"/>
                </a:solidFill>
                <a:latin typeface="Calibri"/>
                <a:cs typeface="Calibri"/>
              </a:rPr>
              <a:t>Glicose</a:t>
            </a:r>
            <a:endParaRPr lang="en-US" dirty="0">
              <a:solidFill>
                <a:srgbClr val="800000"/>
              </a:solidFill>
              <a:latin typeface="Calibri"/>
              <a:cs typeface="Calibri"/>
            </a:endParaRPr>
          </a:p>
        </p:txBody>
      </p:sp>
      <p:sp>
        <p:nvSpPr>
          <p:cNvPr id="17" name="TextBox 16"/>
          <p:cNvSpPr txBox="1"/>
          <p:nvPr/>
        </p:nvSpPr>
        <p:spPr>
          <a:xfrm>
            <a:off x="6257391" y="1371600"/>
            <a:ext cx="2421418" cy="646331"/>
          </a:xfrm>
          <a:prstGeom prst="rect">
            <a:avLst/>
          </a:prstGeom>
          <a:noFill/>
        </p:spPr>
        <p:txBody>
          <a:bodyPr wrap="none" rtlCol="0">
            <a:spAutoFit/>
          </a:bodyPr>
          <a:lstStyle/>
          <a:p>
            <a:pPr algn="ctr"/>
            <a:r>
              <a:rPr lang="en-US" dirty="0" err="1">
                <a:solidFill>
                  <a:srgbClr val="800000"/>
                </a:solidFill>
                <a:latin typeface="Calibri"/>
                <a:cs typeface="Calibri"/>
              </a:rPr>
              <a:t>Trifosfato</a:t>
            </a:r>
            <a:r>
              <a:rPr lang="en-US" dirty="0">
                <a:solidFill>
                  <a:srgbClr val="800000"/>
                </a:solidFill>
                <a:latin typeface="Calibri"/>
                <a:cs typeface="Calibri"/>
              </a:rPr>
              <a:t> de </a:t>
            </a:r>
            <a:r>
              <a:rPr lang="en-US" dirty="0" err="1">
                <a:solidFill>
                  <a:srgbClr val="800000"/>
                </a:solidFill>
                <a:latin typeface="Calibri"/>
                <a:cs typeface="Calibri"/>
              </a:rPr>
              <a:t>Adenosina</a:t>
            </a:r>
            <a:endParaRPr lang="en-US" dirty="0">
              <a:solidFill>
                <a:srgbClr val="800000"/>
              </a:solidFill>
              <a:latin typeface="Calibri"/>
              <a:cs typeface="Calibri"/>
            </a:endParaRPr>
          </a:p>
          <a:p>
            <a:pPr algn="ctr"/>
            <a:r>
              <a:rPr lang="en-US" dirty="0">
                <a:solidFill>
                  <a:srgbClr val="800000"/>
                </a:solidFill>
                <a:latin typeface="Calibri"/>
                <a:cs typeface="Calibri"/>
              </a:rPr>
              <a:t>ATP</a:t>
            </a:r>
          </a:p>
        </p:txBody>
      </p:sp>
      <p:sp>
        <p:nvSpPr>
          <p:cNvPr id="18" name="TextBox 17"/>
          <p:cNvSpPr txBox="1"/>
          <p:nvPr/>
        </p:nvSpPr>
        <p:spPr>
          <a:xfrm>
            <a:off x="6781800" y="6248400"/>
            <a:ext cx="1266242" cy="369332"/>
          </a:xfrm>
          <a:prstGeom prst="rect">
            <a:avLst/>
          </a:prstGeom>
          <a:noFill/>
        </p:spPr>
        <p:txBody>
          <a:bodyPr wrap="none" rtlCol="0">
            <a:spAutoFit/>
          </a:bodyPr>
          <a:lstStyle/>
          <a:p>
            <a:r>
              <a:rPr lang="en-US" dirty="0" err="1">
                <a:solidFill>
                  <a:srgbClr val="800000"/>
                </a:solidFill>
                <a:latin typeface="Calibri"/>
                <a:cs typeface="Calibri"/>
              </a:rPr>
              <a:t>ectoplasma</a:t>
            </a:r>
            <a:endParaRPr lang="en-US" dirty="0">
              <a:solidFill>
                <a:srgbClr val="800000"/>
              </a:solidFill>
              <a:latin typeface="Calibri"/>
              <a:cs typeface="Calibri"/>
            </a:endParaRPr>
          </a:p>
        </p:txBody>
      </p:sp>
      <p:pic>
        <p:nvPicPr>
          <p:cNvPr id="22" name="Picture 21"/>
          <p:cNvPicPr>
            <a:picLocks noChangeAspect="1"/>
          </p:cNvPicPr>
          <p:nvPr/>
        </p:nvPicPr>
        <p:blipFill>
          <a:blip r:embed="rId5">
            <a:clrChange>
              <a:clrFrom>
                <a:srgbClr val="000000"/>
              </a:clrFrom>
              <a:clrTo>
                <a:srgbClr val="000000">
                  <a:alpha val="0"/>
                </a:srgbClr>
              </a:clrTo>
            </a:clrChange>
          </a:blip>
          <a:stretch>
            <a:fillRect/>
          </a:stretch>
        </p:blipFill>
        <p:spPr>
          <a:xfrm>
            <a:off x="2971800" y="3276600"/>
            <a:ext cx="1295400" cy="1574800"/>
          </a:xfrm>
          <a:prstGeom prst="rect">
            <a:avLst/>
          </a:prstGeom>
          <a:effectLst>
            <a:outerShdw blurRad="50800" dist="38100" dir="2700000">
              <a:srgbClr val="000000">
                <a:alpha val="43000"/>
              </a:srgbClr>
            </a:outerShdw>
          </a:effectLst>
        </p:spPr>
      </p:pic>
      <p:pic>
        <p:nvPicPr>
          <p:cNvPr id="23" name="Picture 22"/>
          <p:cNvPicPr>
            <a:picLocks noChangeAspect="1"/>
          </p:cNvPicPr>
          <p:nvPr/>
        </p:nvPicPr>
        <p:blipFill>
          <a:blip r:embed="rId4">
            <a:clrChange>
              <a:clrFrom>
                <a:srgbClr val="000000"/>
              </a:clrFrom>
              <a:clrTo>
                <a:srgbClr val="000000">
                  <a:alpha val="0"/>
                </a:srgbClr>
              </a:clrTo>
            </a:clrChange>
          </a:blip>
          <a:stretch>
            <a:fillRect/>
          </a:stretch>
        </p:blipFill>
        <p:spPr>
          <a:xfrm>
            <a:off x="381000" y="2433878"/>
            <a:ext cx="685800" cy="857250"/>
          </a:xfrm>
          <a:prstGeom prst="rect">
            <a:avLst/>
          </a:prstGeom>
          <a:effectLst>
            <a:outerShdw blurRad="50800" dist="38100" dir="2700000">
              <a:srgbClr val="000000">
                <a:alpha val="43000"/>
              </a:srgbClr>
            </a:outerShdw>
          </a:effectLst>
        </p:spPr>
      </p:pic>
      <p:pic>
        <p:nvPicPr>
          <p:cNvPr id="24" name="Picture 23"/>
          <p:cNvPicPr>
            <a:picLocks noChangeAspect="1"/>
          </p:cNvPicPr>
          <p:nvPr/>
        </p:nvPicPr>
        <p:blipFill>
          <a:blip r:embed="rId4">
            <a:clrChange>
              <a:clrFrom>
                <a:srgbClr val="000000"/>
              </a:clrFrom>
              <a:clrTo>
                <a:srgbClr val="000000">
                  <a:alpha val="0"/>
                </a:srgbClr>
              </a:clrTo>
            </a:clrChange>
          </a:blip>
          <a:stretch>
            <a:fillRect/>
          </a:stretch>
        </p:blipFill>
        <p:spPr>
          <a:xfrm>
            <a:off x="838200" y="2967278"/>
            <a:ext cx="685800" cy="857250"/>
          </a:xfrm>
          <a:prstGeom prst="rect">
            <a:avLst/>
          </a:prstGeom>
          <a:effectLst>
            <a:outerShdw blurRad="50800" dist="38100" dir="2700000">
              <a:srgbClr val="000000">
                <a:alpha val="43000"/>
              </a:srgbClr>
            </a:outerShdw>
          </a:effectLst>
        </p:spPr>
      </p:pic>
      <p:sp>
        <p:nvSpPr>
          <p:cNvPr id="43" name="Bent Arrow 42"/>
          <p:cNvSpPr/>
          <p:nvPr/>
        </p:nvSpPr>
        <p:spPr>
          <a:xfrm>
            <a:off x="3303268" y="1981200"/>
            <a:ext cx="3326132" cy="1225550"/>
          </a:xfrm>
          <a:prstGeom prst="ben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4" name="Bent Arrow 43"/>
          <p:cNvSpPr/>
          <p:nvPr/>
        </p:nvSpPr>
        <p:spPr>
          <a:xfrm flipV="1">
            <a:off x="3303268" y="4953000"/>
            <a:ext cx="3326132" cy="1225550"/>
          </a:xfrm>
          <a:prstGeom prst="ben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Right Arrow 18"/>
          <p:cNvSpPr/>
          <p:nvPr/>
        </p:nvSpPr>
        <p:spPr>
          <a:xfrm rot="1222602">
            <a:off x="1600200" y="3453136"/>
            <a:ext cx="1219200" cy="508000"/>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6">
            <a:clrChange>
              <a:clrFrom>
                <a:srgbClr val="000000"/>
              </a:clrFrom>
              <a:clrTo>
                <a:srgbClr val="000000">
                  <a:alpha val="0"/>
                </a:srgbClr>
              </a:clrTo>
            </a:clrChange>
          </a:blip>
          <a:stretch>
            <a:fillRect/>
          </a:stretch>
        </p:blipFill>
        <p:spPr>
          <a:xfrm>
            <a:off x="2362200" y="2906486"/>
            <a:ext cx="3035300" cy="1943100"/>
          </a:xfrm>
          <a:prstGeom prst="rect">
            <a:avLst/>
          </a:prstGeom>
          <a:effectLst>
            <a:outerShdw blurRad="50800" dist="38100" dir="2700000">
              <a:srgbClr val="000000">
                <a:alpha val="43000"/>
              </a:srgbClr>
            </a:outerShdw>
          </a:effectLst>
        </p:spPr>
      </p:pic>
      <p:sp>
        <p:nvSpPr>
          <p:cNvPr id="21" name="TextBox 20"/>
          <p:cNvSpPr txBox="1"/>
          <p:nvPr/>
        </p:nvSpPr>
        <p:spPr>
          <a:xfrm>
            <a:off x="2667000" y="3581400"/>
            <a:ext cx="2215470" cy="584776"/>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sz="3200" dirty="0" err="1">
                <a:latin typeface="Calibri"/>
                <a:cs typeface="Calibri"/>
              </a:rPr>
              <a:t>mitocôndria</a:t>
            </a:r>
            <a:endParaRPr lang="en-US" sz="3200" dirty="0">
              <a:latin typeface="Calibri"/>
              <a:cs typeface="Calibri"/>
            </a:endParaRPr>
          </a:p>
        </p:txBody>
      </p:sp>
      <p:pic>
        <p:nvPicPr>
          <p:cNvPr id="2" name="Picture 1"/>
          <p:cNvPicPr>
            <a:picLocks noChangeAspect="1"/>
          </p:cNvPicPr>
          <p:nvPr/>
        </p:nvPicPr>
        <p:blipFill>
          <a:blip r:embed="rId7">
            <a:clrChange>
              <a:clrFrom>
                <a:srgbClr val="FFFFFF"/>
              </a:clrFrom>
              <a:clrTo>
                <a:srgbClr val="FFFFFF">
                  <a:alpha val="0"/>
                </a:srgbClr>
              </a:clrTo>
            </a:clrChange>
          </a:blip>
          <a:stretch>
            <a:fillRect/>
          </a:stretch>
        </p:blipFill>
        <p:spPr>
          <a:xfrm>
            <a:off x="244104" y="4366743"/>
            <a:ext cx="1188191" cy="1323984"/>
          </a:xfrm>
          <a:prstGeom prst="rect">
            <a:avLst/>
          </a:prstGeom>
        </p:spPr>
      </p:pic>
      <p:sp>
        <p:nvSpPr>
          <p:cNvPr id="3" name="TextBox 2"/>
          <p:cNvSpPr txBox="1"/>
          <p:nvPr/>
        </p:nvSpPr>
        <p:spPr>
          <a:xfrm>
            <a:off x="338187" y="5690727"/>
            <a:ext cx="1009937" cy="369332"/>
          </a:xfrm>
          <a:prstGeom prst="rect">
            <a:avLst/>
          </a:prstGeom>
          <a:noFill/>
        </p:spPr>
        <p:txBody>
          <a:bodyPr wrap="none" rtlCol="0">
            <a:spAutoFit/>
          </a:bodyPr>
          <a:lstStyle/>
          <a:p>
            <a:r>
              <a:rPr lang="en-US" dirty="0" err="1"/>
              <a:t>Oxigênio</a:t>
            </a:r>
            <a:endParaRPr lang="en-US" dirty="0"/>
          </a:p>
        </p:txBody>
      </p:sp>
      <p:grpSp>
        <p:nvGrpSpPr>
          <p:cNvPr id="29" name="Group 28"/>
          <p:cNvGrpSpPr/>
          <p:nvPr/>
        </p:nvGrpSpPr>
        <p:grpSpPr>
          <a:xfrm rot="2910047">
            <a:off x="5688013" y="2979867"/>
            <a:ext cx="657271" cy="1335187"/>
            <a:chOff x="6791820" y="2002831"/>
            <a:chExt cx="657271" cy="1335187"/>
          </a:xfrm>
        </p:grpSpPr>
        <p:sp>
          <p:nvSpPr>
            <p:cNvPr id="30" name="Up Arrow 29"/>
            <p:cNvSpPr/>
            <p:nvPr/>
          </p:nvSpPr>
          <p:spPr>
            <a:xfrm rot="2347098">
              <a:off x="6791820" y="2002831"/>
              <a:ext cx="657271" cy="1335187"/>
            </a:xfrm>
            <a:prstGeom prst="up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rot="18652536">
              <a:off x="6755083" y="2551441"/>
              <a:ext cx="543739" cy="369332"/>
            </a:xfrm>
            <a:prstGeom prst="rect">
              <a:avLst/>
            </a:prstGeom>
            <a:noFill/>
          </p:spPr>
          <p:txBody>
            <a:bodyPr wrap="none" rtlCol="0">
              <a:spAutoFit/>
            </a:bodyPr>
            <a:lstStyle/>
            <a:p>
              <a:r>
                <a:rPr lang="en-US" dirty="0">
                  <a:solidFill>
                    <a:srgbClr val="000000"/>
                  </a:solidFill>
                  <a:effectLst>
                    <a:outerShdw blurRad="38100" dist="38100" dir="2700000" algn="tl">
                      <a:srgbClr val="000000">
                        <a:alpha val="43137"/>
                      </a:srgbClr>
                    </a:outerShdw>
                  </a:effectLst>
                </a:rPr>
                <a:t>CO</a:t>
              </a:r>
              <a:r>
                <a:rPr lang="en-US" baseline="-25000" dirty="0">
                  <a:solidFill>
                    <a:srgbClr val="000000"/>
                  </a:solidFill>
                  <a:effectLst>
                    <a:outerShdw blurRad="38100" dist="38100" dir="2700000" algn="tl">
                      <a:srgbClr val="000000">
                        <a:alpha val="43137"/>
                      </a:srgbClr>
                    </a:outerShdw>
                  </a:effectLst>
                </a:rPr>
                <a:t>2</a:t>
              </a:r>
            </a:p>
          </p:txBody>
        </p:sp>
      </p:grpSp>
      <p:sp>
        <p:nvSpPr>
          <p:cNvPr id="37" name="Rounded Rectangle 36"/>
          <p:cNvSpPr/>
          <p:nvPr/>
        </p:nvSpPr>
        <p:spPr>
          <a:xfrm>
            <a:off x="381001" y="986432"/>
            <a:ext cx="2833706" cy="5159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Title 11"/>
          <p:cNvSpPr txBox="1">
            <a:spLocks/>
          </p:cNvSpPr>
          <p:nvPr/>
        </p:nvSpPr>
        <p:spPr>
          <a:xfrm>
            <a:off x="991706" y="986432"/>
            <a:ext cx="2242632" cy="5159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err="1">
                <a:solidFill>
                  <a:srgbClr val="FFFFFF"/>
                </a:solidFill>
              </a:rPr>
              <a:t>Alimentação</a:t>
            </a:r>
            <a:endParaRPr lang="en-US" sz="1800" dirty="0">
              <a:solidFill>
                <a:srgbClr val="FFFFFF"/>
              </a:solidFill>
            </a:endParaRPr>
          </a:p>
        </p:txBody>
      </p:sp>
      <p:pic>
        <p:nvPicPr>
          <p:cNvPr id="40" name="Picture 39"/>
          <p:cNvPicPr>
            <a:picLocks noChangeAspect="1"/>
          </p:cNvPicPr>
          <p:nvPr/>
        </p:nvPicPr>
        <p:blipFill>
          <a:blip r:embed="rId8">
            <a:clrChange>
              <a:clrFrom>
                <a:srgbClr val="000000"/>
              </a:clrFrom>
              <a:clrTo>
                <a:srgbClr val="000000">
                  <a:alpha val="0"/>
                </a:srgbClr>
              </a:clrTo>
            </a:clrChange>
          </a:blip>
          <a:stretch>
            <a:fillRect/>
          </a:stretch>
        </p:blipFill>
        <p:spPr>
          <a:xfrm>
            <a:off x="537745" y="997743"/>
            <a:ext cx="487190" cy="476712"/>
          </a:xfrm>
          <a:prstGeom prst="rect">
            <a:avLst/>
          </a:prstGeom>
          <a:effectLst>
            <a:outerShdw blurRad="50800" dist="38100" dir="2700000">
              <a:srgbClr val="000000">
                <a:alpha val="43000"/>
              </a:srgbClr>
            </a:outerShdw>
          </a:effectLst>
        </p:spPr>
      </p:pic>
      <p:sp>
        <p:nvSpPr>
          <p:cNvPr id="6" name="Right Arrow 5"/>
          <p:cNvSpPr/>
          <p:nvPr/>
        </p:nvSpPr>
        <p:spPr>
          <a:xfrm rot="3623290">
            <a:off x="1685427" y="2185415"/>
            <a:ext cx="1674837" cy="10843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ESTADO MENTAL</a:t>
            </a:r>
          </a:p>
        </p:txBody>
      </p:sp>
      <p:sp>
        <p:nvSpPr>
          <p:cNvPr id="27" name="TextBox 26"/>
          <p:cNvSpPr txBox="1"/>
          <p:nvPr/>
        </p:nvSpPr>
        <p:spPr>
          <a:xfrm>
            <a:off x="5330622" y="284045"/>
            <a:ext cx="723275" cy="338554"/>
          </a:xfrm>
          <a:prstGeom prst="rect">
            <a:avLst/>
          </a:prstGeom>
          <a:noFill/>
        </p:spPr>
        <p:txBody>
          <a:bodyPr wrap="none" rtlCol="0">
            <a:spAutoFit/>
          </a:bodyPr>
          <a:lstStyle/>
          <a:p>
            <a:r>
              <a:rPr lang="en-US" sz="1600" dirty="0">
                <a:solidFill>
                  <a:srgbClr val="FFFF00"/>
                </a:solidFill>
              </a:rPr>
              <a:t>C</a:t>
            </a:r>
            <a:r>
              <a:rPr lang="en-US" sz="1200" dirty="0">
                <a:solidFill>
                  <a:srgbClr val="FFFF00"/>
                </a:solidFill>
              </a:rPr>
              <a:t>IÊNCIA</a:t>
            </a:r>
          </a:p>
        </p:txBody>
      </p:sp>
    </p:spTree>
    <p:extLst>
      <p:ext uri="{BB962C8B-B14F-4D97-AF65-F5344CB8AC3E}">
        <p14:creationId xmlns:p14="http://schemas.microsoft.com/office/powerpoint/2010/main" val="305428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000000"/>
              </a:clrFrom>
              <a:clrTo>
                <a:srgbClr val="000000">
                  <a:alpha val="0"/>
                </a:srgbClr>
              </a:clrTo>
            </a:clrChange>
          </a:blip>
          <a:stretch>
            <a:fillRect/>
          </a:stretch>
        </p:blipFill>
        <p:spPr>
          <a:xfrm>
            <a:off x="382859" y="5435920"/>
            <a:ext cx="3517900" cy="1275316"/>
          </a:xfrm>
          <a:prstGeom prst="rect">
            <a:avLst/>
          </a:prstGeom>
        </p:spPr>
      </p:pic>
      <p:sp>
        <p:nvSpPr>
          <p:cNvPr id="4" name="TextBox 3"/>
          <p:cNvSpPr txBox="1"/>
          <p:nvPr/>
        </p:nvSpPr>
        <p:spPr>
          <a:xfrm rot="18611567">
            <a:off x="5260" y="5890908"/>
            <a:ext cx="683570" cy="461665"/>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sz="2400" dirty="0">
                <a:solidFill>
                  <a:srgbClr val="800000"/>
                </a:solidFill>
                <a:latin typeface="Adelon-Light-Regular"/>
                <a:cs typeface="Adelon-Light-Regular"/>
              </a:rPr>
              <a:t>ATP</a:t>
            </a:r>
          </a:p>
        </p:txBody>
      </p:sp>
      <p:sp>
        <p:nvSpPr>
          <p:cNvPr id="5" name="TextBox 4"/>
          <p:cNvSpPr txBox="1"/>
          <p:nvPr/>
        </p:nvSpPr>
        <p:spPr>
          <a:xfrm rot="3306306">
            <a:off x="3468209" y="5834801"/>
            <a:ext cx="1066441" cy="461665"/>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sz="2400" dirty="0">
                <a:solidFill>
                  <a:srgbClr val="800000"/>
                </a:solidFill>
                <a:latin typeface="Adelon-Light-Regular"/>
                <a:cs typeface="Adelon-Light-Regular"/>
              </a:rPr>
              <a:t>EKTÓS</a:t>
            </a:r>
          </a:p>
        </p:txBody>
      </p:sp>
      <p:sp>
        <p:nvSpPr>
          <p:cNvPr id="6" name="TextBox 5"/>
          <p:cNvSpPr txBox="1"/>
          <p:nvPr/>
        </p:nvSpPr>
        <p:spPr>
          <a:xfrm>
            <a:off x="1199082" y="5698550"/>
            <a:ext cx="1670700" cy="707886"/>
          </a:xfrm>
          <a:prstGeom prst="rect">
            <a:avLst/>
          </a:prstGeom>
          <a:noFill/>
        </p:spPr>
        <p:txBody>
          <a:bodyPr wrap="none" rtlCol="0">
            <a:spAutoFit/>
          </a:bodyPr>
          <a:lstStyle/>
          <a:p>
            <a:pPr algn="ctr"/>
            <a:r>
              <a:rPr lang="en-US" sz="2000" i="1" dirty="0">
                <a:solidFill>
                  <a:srgbClr val="800000"/>
                </a:solidFill>
              </a:rPr>
              <a:t>MEDIDOR DE</a:t>
            </a:r>
          </a:p>
          <a:p>
            <a:pPr algn="ctr"/>
            <a:r>
              <a:rPr lang="en-US" sz="2000" i="1" dirty="0">
                <a:solidFill>
                  <a:srgbClr val="800000"/>
                </a:solidFill>
              </a:rPr>
              <a:t>ECTOPLASMA</a:t>
            </a:r>
          </a:p>
        </p:txBody>
      </p:sp>
      <p:grpSp>
        <p:nvGrpSpPr>
          <p:cNvPr id="11" name="Group 10"/>
          <p:cNvGrpSpPr/>
          <p:nvPr/>
        </p:nvGrpSpPr>
        <p:grpSpPr>
          <a:xfrm>
            <a:off x="382859" y="2083059"/>
            <a:ext cx="5497449" cy="792032"/>
            <a:chOff x="457200" y="1128952"/>
            <a:chExt cx="5497449" cy="792032"/>
          </a:xfrm>
        </p:grpSpPr>
        <p:sp>
          <p:nvSpPr>
            <p:cNvPr id="12" name="Rounded Rectangle 11"/>
            <p:cNvSpPr/>
            <p:nvPr/>
          </p:nvSpPr>
          <p:spPr>
            <a:xfrm>
              <a:off x="457200" y="1128952"/>
              <a:ext cx="5497449" cy="792032"/>
            </a:xfrm>
            <a:prstGeom prst="roundRect">
              <a:avLst/>
            </a:prstGeom>
            <a:solidFill>
              <a:schemeClr val="accent3">
                <a:lumMod val="60000"/>
                <a:lumOff val="4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22465" y="1128952"/>
              <a:ext cx="5332184" cy="646331"/>
            </a:xfrm>
            <a:prstGeom prst="rect">
              <a:avLst/>
            </a:prstGeom>
            <a:noFill/>
          </p:spPr>
          <p:txBody>
            <a:bodyPr wrap="none" rtlCol="0">
              <a:spAutoFit/>
            </a:bodyPr>
            <a:lstStyle/>
            <a:p>
              <a:r>
                <a:rPr lang="en-US" dirty="0"/>
                <a:t>O </a:t>
              </a:r>
              <a:r>
                <a:rPr lang="en-US" dirty="0" err="1"/>
                <a:t>balanceamento</a:t>
              </a:r>
              <a:r>
                <a:rPr lang="en-US" dirty="0"/>
                <a:t> </a:t>
              </a:r>
              <a:r>
                <a:rPr lang="en-US" dirty="0" err="1"/>
                <a:t>energético</a:t>
              </a:r>
              <a:r>
                <a:rPr lang="en-US" dirty="0"/>
                <a:t> </a:t>
              </a:r>
              <a:r>
                <a:rPr lang="en-US" dirty="0" err="1"/>
                <a:t>celular</a:t>
              </a:r>
              <a:r>
                <a:rPr lang="en-US" dirty="0"/>
                <a:t> </a:t>
              </a:r>
              <a:r>
                <a:rPr lang="en-US" dirty="0" err="1"/>
                <a:t>influi</a:t>
              </a:r>
              <a:r>
                <a:rPr lang="en-US" dirty="0"/>
                <a:t> </a:t>
              </a:r>
              <a:r>
                <a:rPr lang="en-US" dirty="0" err="1"/>
                <a:t>diretamente</a:t>
              </a:r>
              <a:br>
                <a:rPr lang="en-US" dirty="0"/>
              </a:br>
              <a:r>
                <a:rPr lang="en-US" dirty="0" err="1"/>
                <a:t>na</a:t>
              </a:r>
              <a:r>
                <a:rPr lang="en-US" dirty="0"/>
                <a:t> </a:t>
              </a:r>
              <a:r>
                <a:rPr lang="en-US" dirty="0" err="1"/>
                <a:t>qualidade</a:t>
              </a:r>
              <a:r>
                <a:rPr lang="en-US" dirty="0"/>
                <a:t> da </a:t>
              </a:r>
              <a:r>
                <a:rPr lang="en-US" dirty="0" err="1"/>
                <a:t>energia</a:t>
              </a:r>
              <a:r>
                <a:rPr lang="en-US" dirty="0"/>
                <a:t> de </a:t>
              </a:r>
              <a:r>
                <a:rPr lang="en-US" dirty="0" err="1"/>
                <a:t>ligação</a:t>
              </a:r>
              <a:r>
                <a:rPr lang="en-US" dirty="0"/>
                <a:t> </a:t>
              </a:r>
              <a:r>
                <a:rPr lang="en-US" dirty="0" err="1"/>
                <a:t>corpo-espírito</a:t>
              </a:r>
              <a:endParaRPr lang="en-US" dirty="0"/>
            </a:p>
          </p:txBody>
        </p:sp>
      </p:grpSp>
      <p:sp>
        <p:nvSpPr>
          <p:cNvPr id="15" name="Rounded Rectangle 14"/>
          <p:cNvSpPr/>
          <p:nvPr/>
        </p:nvSpPr>
        <p:spPr>
          <a:xfrm>
            <a:off x="381001" y="986432"/>
            <a:ext cx="2833706" cy="5159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Title 11"/>
          <p:cNvSpPr txBox="1">
            <a:spLocks/>
          </p:cNvSpPr>
          <p:nvPr/>
        </p:nvSpPr>
        <p:spPr>
          <a:xfrm>
            <a:off x="991706" y="986432"/>
            <a:ext cx="2242632" cy="5159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err="1">
                <a:solidFill>
                  <a:srgbClr val="FFFFFF"/>
                </a:solidFill>
              </a:rPr>
              <a:t>Alimentação</a:t>
            </a:r>
            <a:endParaRPr lang="en-US" sz="1800" dirty="0">
              <a:solidFill>
                <a:srgbClr val="FFFFFF"/>
              </a:solidFill>
            </a:endParaRPr>
          </a:p>
        </p:txBody>
      </p:sp>
      <p:pic>
        <p:nvPicPr>
          <p:cNvPr id="17" name="Picture 16"/>
          <p:cNvPicPr>
            <a:picLocks noChangeAspect="1"/>
          </p:cNvPicPr>
          <p:nvPr/>
        </p:nvPicPr>
        <p:blipFill>
          <a:blip r:embed="rId3">
            <a:clrChange>
              <a:clrFrom>
                <a:srgbClr val="000000"/>
              </a:clrFrom>
              <a:clrTo>
                <a:srgbClr val="000000">
                  <a:alpha val="0"/>
                </a:srgbClr>
              </a:clrTo>
            </a:clrChange>
          </a:blip>
          <a:stretch>
            <a:fillRect/>
          </a:stretch>
        </p:blipFill>
        <p:spPr>
          <a:xfrm>
            <a:off x="537745" y="997743"/>
            <a:ext cx="487190" cy="476712"/>
          </a:xfrm>
          <a:prstGeom prst="rect">
            <a:avLst/>
          </a:prstGeom>
          <a:effectLst>
            <a:outerShdw blurRad="50800" dist="38100" dir="2700000">
              <a:srgbClr val="000000">
                <a:alpha val="43000"/>
              </a:srgbClr>
            </a:outerShdw>
          </a:effectLst>
        </p:spPr>
      </p:pic>
      <p:sp>
        <p:nvSpPr>
          <p:cNvPr id="14" name="TextBox 13"/>
          <p:cNvSpPr txBox="1"/>
          <p:nvPr/>
        </p:nvSpPr>
        <p:spPr>
          <a:xfrm>
            <a:off x="5330622" y="284045"/>
            <a:ext cx="723275" cy="338554"/>
          </a:xfrm>
          <a:prstGeom prst="rect">
            <a:avLst/>
          </a:prstGeom>
          <a:noFill/>
        </p:spPr>
        <p:txBody>
          <a:bodyPr wrap="none" rtlCol="0">
            <a:spAutoFit/>
          </a:bodyPr>
          <a:lstStyle/>
          <a:p>
            <a:r>
              <a:rPr lang="en-US" sz="1600" dirty="0">
                <a:solidFill>
                  <a:srgbClr val="FFFF00"/>
                </a:solidFill>
              </a:rPr>
              <a:t>C</a:t>
            </a:r>
            <a:r>
              <a:rPr lang="en-US" sz="1200" dirty="0">
                <a:solidFill>
                  <a:srgbClr val="FFFF00"/>
                </a:solidFill>
              </a:rPr>
              <a:t>IÊNCIA</a:t>
            </a:r>
          </a:p>
        </p:txBody>
      </p:sp>
    </p:spTree>
    <p:extLst>
      <p:ext uri="{BB962C8B-B14F-4D97-AF65-F5344CB8AC3E}">
        <p14:creationId xmlns:p14="http://schemas.microsoft.com/office/powerpoint/2010/main" val="35358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34960" y="1794902"/>
            <a:ext cx="22860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chemeClr val="tx1">
                    <a:lumMod val="65000"/>
                    <a:lumOff val="35000"/>
                  </a:schemeClr>
                </a:solidFill>
                <a:latin typeface="Calibri"/>
                <a:cs typeface="Calibri"/>
              </a:rPr>
              <a:t>Mais</a:t>
            </a:r>
            <a:r>
              <a:rPr lang="en-US" sz="1600" dirty="0">
                <a:solidFill>
                  <a:schemeClr val="tx1">
                    <a:lumMod val="65000"/>
                    <a:lumOff val="35000"/>
                  </a:schemeClr>
                </a:solidFill>
                <a:latin typeface="Calibri"/>
                <a:cs typeface="Calibri"/>
              </a:rPr>
              <a:t> </a:t>
            </a:r>
            <a:r>
              <a:rPr lang="en-US" sz="1600" dirty="0" err="1">
                <a:solidFill>
                  <a:schemeClr val="tx1">
                    <a:lumMod val="65000"/>
                    <a:lumOff val="35000"/>
                  </a:schemeClr>
                </a:solidFill>
                <a:latin typeface="Calibri"/>
                <a:cs typeface="Calibri"/>
              </a:rPr>
              <a:t>Ectoplasma</a:t>
            </a:r>
            <a:endParaRPr lang="en-US" sz="1600" dirty="0">
              <a:solidFill>
                <a:schemeClr val="tx1">
                  <a:lumMod val="65000"/>
                  <a:lumOff val="35000"/>
                </a:schemeClr>
              </a:solidFill>
              <a:latin typeface="Calibri"/>
              <a:cs typeface="Calibri"/>
            </a:endParaRPr>
          </a:p>
        </p:txBody>
      </p:sp>
      <p:sp>
        <p:nvSpPr>
          <p:cNvPr id="11" name="Right Arrow 10"/>
          <p:cNvSpPr/>
          <p:nvPr/>
        </p:nvSpPr>
        <p:spPr>
          <a:xfrm>
            <a:off x="2702206" y="1928753"/>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3352800" y="1794902"/>
            <a:ext cx="22860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chemeClr val="tx1">
                    <a:lumMod val="65000"/>
                    <a:lumOff val="35000"/>
                  </a:schemeClr>
                </a:solidFill>
                <a:latin typeface="Calibri"/>
                <a:cs typeface="Calibri"/>
              </a:rPr>
              <a:t>Menos</a:t>
            </a:r>
            <a:r>
              <a:rPr lang="en-US" sz="1600" dirty="0">
                <a:solidFill>
                  <a:schemeClr val="tx1">
                    <a:lumMod val="65000"/>
                    <a:lumOff val="35000"/>
                  </a:schemeClr>
                </a:solidFill>
                <a:latin typeface="Calibri"/>
                <a:cs typeface="Calibri"/>
              </a:rPr>
              <a:t> ATP</a:t>
            </a:r>
          </a:p>
        </p:txBody>
      </p:sp>
      <p:sp>
        <p:nvSpPr>
          <p:cNvPr id="13" name="Right Arrow 12"/>
          <p:cNvSpPr/>
          <p:nvPr/>
        </p:nvSpPr>
        <p:spPr>
          <a:xfrm>
            <a:off x="5925886" y="1928753"/>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6658320" y="1794902"/>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chemeClr val="tx1">
                    <a:lumMod val="65000"/>
                    <a:lumOff val="35000"/>
                  </a:schemeClr>
                </a:solidFill>
                <a:latin typeface="Calibri"/>
                <a:cs typeface="Calibri"/>
              </a:rPr>
              <a:t>Menos</a:t>
            </a:r>
            <a:r>
              <a:rPr lang="en-US" sz="1600" dirty="0">
                <a:solidFill>
                  <a:schemeClr val="tx1">
                    <a:lumMod val="65000"/>
                    <a:lumOff val="35000"/>
                  </a:schemeClr>
                </a:solidFill>
                <a:latin typeface="Calibri"/>
                <a:cs typeface="Calibri"/>
              </a:rPr>
              <a:t> </a:t>
            </a:r>
            <a:r>
              <a:rPr lang="en-US" sz="1600" dirty="0" err="1">
                <a:solidFill>
                  <a:schemeClr val="tx1">
                    <a:lumMod val="65000"/>
                    <a:lumOff val="35000"/>
                  </a:schemeClr>
                </a:solidFill>
                <a:latin typeface="Calibri"/>
                <a:cs typeface="Calibri"/>
              </a:rPr>
              <a:t>Controle</a:t>
            </a:r>
            <a:r>
              <a:rPr lang="en-US" sz="1600" dirty="0">
                <a:solidFill>
                  <a:schemeClr val="tx1">
                    <a:lumMod val="65000"/>
                    <a:lumOff val="35000"/>
                  </a:schemeClr>
                </a:solidFill>
                <a:latin typeface="Calibri"/>
                <a:cs typeface="Calibri"/>
              </a:rPr>
              <a:t> </a:t>
            </a:r>
            <a:r>
              <a:rPr lang="en-US" sz="1600" dirty="0" err="1">
                <a:solidFill>
                  <a:schemeClr val="tx1">
                    <a:lumMod val="65000"/>
                    <a:lumOff val="35000"/>
                  </a:schemeClr>
                </a:solidFill>
                <a:latin typeface="Calibri"/>
                <a:cs typeface="Calibri"/>
              </a:rPr>
              <a:t>Corpo-Espírito</a:t>
            </a:r>
            <a:endParaRPr lang="en-US" sz="1600" dirty="0">
              <a:solidFill>
                <a:schemeClr val="tx1">
                  <a:lumMod val="65000"/>
                  <a:lumOff val="35000"/>
                </a:schemeClr>
              </a:solidFill>
              <a:latin typeface="Calibri"/>
              <a:cs typeface="Calibri"/>
            </a:endParaRPr>
          </a:p>
        </p:txBody>
      </p:sp>
      <p:sp>
        <p:nvSpPr>
          <p:cNvPr id="15" name="Right Arrow 14"/>
          <p:cNvSpPr/>
          <p:nvPr/>
        </p:nvSpPr>
        <p:spPr>
          <a:xfrm rot="5400000">
            <a:off x="7563863" y="2581539"/>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6658320" y="3075218"/>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chemeClr val="tx1">
                    <a:lumMod val="65000"/>
                    <a:lumOff val="35000"/>
                  </a:schemeClr>
                </a:solidFill>
                <a:latin typeface="Calibri"/>
                <a:cs typeface="Calibri"/>
              </a:rPr>
              <a:t>Corpo</a:t>
            </a:r>
            <a:r>
              <a:rPr lang="en-US" sz="1600" dirty="0">
                <a:solidFill>
                  <a:schemeClr val="tx1">
                    <a:lumMod val="65000"/>
                    <a:lumOff val="35000"/>
                  </a:schemeClr>
                </a:solidFill>
                <a:latin typeface="Calibri"/>
                <a:cs typeface="Calibri"/>
              </a:rPr>
              <a:t> </a:t>
            </a:r>
            <a:r>
              <a:rPr lang="en-US" sz="1600" dirty="0" err="1">
                <a:solidFill>
                  <a:schemeClr val="tx1">
                    <a:lumMod val="65000"/>
                    <a:lumOff val="35000"/>
                  </a:schemeClr>
                </a:solidFill>
                <a:latin typeface="Calibri"/>
                <a:cs typeface="Calibri"/>
              </a:rPr>
              <a:t>mais</a:t>
            </a:r>
            <a:r>
              <a:rPr lang="en-US" sz="1600" dirty="0">
                <a:solidFill>
                  <a:schemeClr val="tx1">
                    <a:lumMod val="65000"/>
                    <a:lumOff val="35000"/>
                  </a:schemeClr>
                </a:solidFill>
                <a:latin typeface="Calibri"/>
                <a:cs typeface="Calibri"/>
              </a:rPr>
              <a:t> “</a:t>
            </a:r>
            <a:r>
              <a:rPr lang="en-US" sz="1600" dirty="0" err="1">
                <a:solidFill>
                  <a:schemeClr val="tx1">
                    <a:lumMod val="65000"/>
                    <a:lumOff val="35000"/>
                  </a:schemeClr>
                </a:solidFill>
                <a:latin typeface="Calibri"/>
                <a:cs typeface="Calibri"/>
              </a:rPr>
              <a:t>pesado</a:t>
            </a:r>
            <a:r>
              <a:rPr lang="en-US" sz="1600" dirty="0">
                <a:solidFill>
                  <a:schemeClr val="tx1">
                    <a:lumMod val="65000"/>
                    <a:lumOff val="35000"/>
                  </a:schemeClr>
                </a:solidFill>
                <a:latin typeface="Calibri"/>
                <a:cs typeface="Calibri"/>
              </a:rPr>
              <a:t>”</a:t>
            </a:r>
          </a:p>
        </p:txBody>
      </p:sp>
      <p:sp>
        <p:nvSpPr>
          <p:cNvPr id="17" name="Rounded Rectangle 16"/>
          <p:cNvSpPr/>
          <p:nvPr/>
        </p:nvSpPr>
        <p:spPr>
          <a:xfrm>
            <a:off x="6658320" y="4361949"/>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chemeClr val="tx1">
                    <a:lumMod val="65000"/>
                    <a:lumOff val="35000"/>
                  </a:schemeClr>
                </a:solidFill>
                <a:latin typeface="Calibri"/>
                <a:cs typeface="Calibri"/>
              </a:rPr>
              <a:t>Maior</a:t>
            </a:r>
            <a:r>
              <a:rPr lang="en-US" sz="1600" dirty="0">
                <a:solidFill>
                  <a:schemeClr val="tx1">
                    <a:lumMod val="65000"/>
                    <a:lumOff val="35000"/>
                  </a:schemeClr>
                </a:solidFill>
                <a:latin typeface="Calibri"/>
                <a:cs typeface="Calibri"/>
              </a:rPr>
              <a:t> </a:t>
            </a:r>
            <a:r>
              <a:rPr lang="en-US" sz="1600" dirty="0" err="1">
                <a:solidFill>
                  <a:schemeClr val="tx1">
                    <a:lumMod val="65000"/>
                    <a:lumOff val="35000"/>
                  </a:schemeClr>
                </a:solidFill>
                <a:latin typeface="Calibri"/>
                <a:cs typeface="Calibri"/>
              </a:rPr>
              <a:t>expansibilidade</a:t>
            </a:r>
            <a:endParaRPr lang="en-US" sz="1600" dirty="0">
              <a:solidFill>
                <a:schemeClr val="tx1">
                  <a:lumMod val="65000"/>
                  <a:lumOff val="35000"/>
                </a:schemeClr>
              </a:solidFill>
              <a:latin typeface="Calibri"/>
              <a:cs typeface="Calibri"/>
            </a:endParaRPr>
          </a:p>
        </p:txBody>
      </p:sp>
      <p:sp>
        <p:nvSpPr>
          <p:cNvPr id="18" name="Right Arrow 17"/>
          <p:cNvSpPr/>
          <p:nvPr/>
        </p:nvSpPr>
        <p:spPr>
          <a:xfrm rot="5400000">
            <a:off x="7563863" y="3864513"/>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6658320" y="5690551"/>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chemeClr val="tx1">
                    <a:lumMod val="65000"/>
                    <a:lumOff val="35000"/>
                  </a:schemeClr>
                </a:solidFill>
                <a:latin typeface="Calibri"/>
                <a:cs typeface="Calibri"/>
              </a:rPr>
              <a:t>Maior</a:t>
            </a:r>
            <a:r>
              <a:rPr lang="en-US" sz="1600" dirty="0">
                <a:solidFill>
                  <a:schemeClr val="tx1">
                    <a:lumMod val="65000"/>
                    <a:lumOff val="35000"/>
                  </a:schemeClr>
                </a:solidFill>
                <a:latin typeface="Calibri"/>
                <a:cs typeface="Calibri"/>
              </a:rPr>
              <a:t> </a:t>
            </a:r>
            <a:r>
              <a:rPr lang="en-US" sz="1600" dirty="0" err="1">
                <a:solidFill>
                  <a:schemeClr val="tx1">
                    <a:lumMod val="65000"/>
                    <a:lumOff val="35000"/>
                  </a:schemeClr>
                </a:solidFill>
                <a:latin typeface="Calibri"/>
                <a:cs typeface="Calibri"/>
              </a:rPr>
              <a:t>percepção</a:t>
            </a:r>
            <a:r>
              <a:rPr lang="en-US" sz="1600" dirty="0">
                <a:solidFill>
                  <a:schemeClr val="tx1">
                    <a:lumMod val="65000"/>
                    <a:lumOff val="35000"/>
                  </a:schemeClr>
                </a:solidFill>
                <a:latin typeface="Calibri"/>
                <a:cs typeface="Calibri"/>
              </a:rPr>
              <a:t> </a:t>
            </a:r>
            <a:r>
              <a:rPr lang="en-US" sz="1600" dirty="0" err="1">
                <a:solidFill>
                  <a:schemeClr val="tx1">
                    <a:lumMod val="65000"/>
                    <a:lumOff val="35000"/>
                  </a:schemeClr>
                </a:solidFill>
                <a:latin typeface="Calibri"/>
                <a:cs typeface="Calibri"/>
              </a:rPr>
              <a:t>espiritual</a:t>
            </a:r>
            <a:endParaRPr lang="en-US" sz="1600" dirty="0">
              <a:solidFill>
                <a:schemeClr val="tx1">
                  <a:lumMod val="65000"/>
                  <a:lumOff val="35000"/>
                </a:schemeClr>
              </a:solidFill>
              <a:latin typeface="Calibri"/>
              <a:cs typeface="Calibri"/>
            </a:endParaRPr>
          </a:p>
        </p:txBody>
      </p:sp>
      <p:sp>
        <p:nvSpPr>
          <p:cNvPr id="21" name="Right Arrow 20"/>
          <p:cNvSpPr/>
          <p:nvPr/>
        </p:nvSpPr>
        <p:spPr>
          <a:xfrm rot="5400000">
            <a:off x="7563863" y="5151244"/>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2">
            <a:clrChange>
              <a:clrFrom>
                <a:srgbClr val="000000"/>
              </a:clrFrom>
              <a:clrTo>
                <a:srgbClr val="000000">
                  <a:alpha val="0"/>
                </a:srgbClr>
              </a:clrTo>
            </a:clrChange>
          </a:blip>
          <a:stretch>
            <a:fillRect/>
          </a:stretch>
        </p:blipFill>
        <p:spPr>
          <a:xfrm>
            <a:off x="382859" y="5435920"/>
            <a:ext cx="3517900" cy="1275316"/>
          </a:xfrm>
          <a:prstGeom prst="rect">
            <a:avLst/>
          </a:prstGeom>
        </p:spPr>
      </p:pic>
      <p:sp>
        <p:nvSpPr>
          <p:cNvPr id="26" name="TextBox 25"/>
          <p:cNvSpPr txBox="1"/>
          <p:nvPr/>
        </p:nvSpPr>
        <p:spPr>
          <a:xfrm rot="18611567">
            <a:off x="5260" y="5890908"/>
            <a:ext cx="683570" cy="461665"/>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sz="2400" dirty="0">
                <a:solidFill>
                  <a:srgbClr val="800000"/>
                </a:solidFill>
                <a:latin typeface="Adelon-Light-Regular"/>
                <a:cs typeface="Adelon-Light-Regular"/>
              </a:rPr>
              <a:t>ATP</a:t>
            </a:r>
          </a:p>
        </p:txBody>
      </p:sp>
      <p:sp>
        <p:nvSpPr>
          <p:cNvPr id="27" name="TextBox 26"/>
          <p:cNvSpPr txBox="1"/>
          <p:nvPr/>
        </p:nvSpPr>
        <p:spPr>
          <a:xfrm rot="3306306">
            <a:off x="3468209" y="5834801"/>
            <a:ext cx="1066441" cy="461665"/>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sz="2400" dirty="0">
                <a:solidFill>
                  <a:srgbClr val="800000"/>
                </a:solidFill>
                <a:latin typeface="Adelon-Light-Regular"/>
                <a:cs typeface="Adelon-Light-Regular"/>
              </a:rPr>
              <a:t>EKTÓS</a:t>
            </a:r>
          </a:p>
        </p:txBody>
      </p:sp>
      <p:sp>
        <p:nvSpPr>
          <p:cNvPr id="28" name="TextBox 27"/>
          <p:cNvSpPr txBox="1"/>
          <p:nvPr/>
        </p:nvSpPr>
        <p:spPr>
          <a:xfrm>
            <a:off x="1199082" y="5698550"/>
            <a:ext cx="1670700" cy="707886"/>
          </a:xfrm>
          <a:prstGeom prst="rect">
            <a:avLst/>
          </a:prstGeom>
          <a:noFill/>
        </p:spPr>
        <p:txBody>
          <a:bodyPr wrap="none" rtlCol="0">
            <a:spAutoFit/>
          </a:bodyPr>
          <a:lstStyle/>
          <a:p>
            <a:pPr algn="ctr"/>
            <a:r>
              <a:rPr lang="en-US" sz="2000" i="1" dirty="0">
                <a:solidFill>
                  <a:srgbClr val="800000"/>
                </a:solidFill>
              </a:rPr>
              <a:t>MEDIDOR DE</a:t>
            </a:r>
          </a:p>
          <a:p>
            <a:pPr algn="ctr"/>
            <a:r>
              <a:rPr lang="en-US" sz="2000" i="1" dirty="0">
                <a:solidFill>
                  <a:srgbClr val="800000"/>
                </a:solidFill>
              </a:rPr>
              <a:t>ECTOPLASMA</a:t>
            </a:r>
          </a:p>
        </p:txBody>
      </p:sp>
      <p:sp>
        <p:nvSpPr>
          <p:cNvPr id="19" name="Rounded Rectangle 18"/>
          <p:cNvSpPr/>
          <p:nvPr/>
        </p:nvSpPr>
        <p:spPr>
          <a:xfrm>
            <a:off x="381001" y="986432"/>
            <a:ext cx="2833706" cy="5159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Title 11"/>
          <p:cNvSpPr txBox="1">
            <a:spLocks/>
          </p:cNvSpPr>
          <p:nvPr/>
        </p:nvSpPr>
        <p:spPr>
          <a:xfrm>
            <a:off x="991706" y="986432"/>
            <a:ext cx="2242632" cy="5159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err="1">
                <a:solidFill>
                  <a:srgbClr val="FFFFFF"/>
                </a:solidFill>
              </a:rPr>
              <a:t>Alimentação</a:t>
            </a:r>
            <a:endParaRPr lang="en-US" sz="1800" dirty="0">
              <a:solidFill>
                <a:srgbClr val="FFFFFF"/>
              </a:solidFill>
            </a:endParaRPr>
          </a:p>
        </p:txBody>
      </p:sp>
      <p:pic>
        <p:nvPicPr>
          <p:cNvPr id="23" name="Picture 22"/>
          <p:cNvPicPr>
            <a:picLocks noChangeAspect="1"/>
          </p:cNvPicPr>
          <p:nvPr/>
        </p:nvPicPr>
        <p:blipFill>
          <a:blip r:embed="rId3">
            <a:clrChange>
              <a:clrFrom>
                <a:srgbClr val="000000"/>
              </a:clrFrom>
              <a:clrTo>
                <a:srgbClr val="000000">
                  <a:alpha val="0"/>
                </a:srgbClr>
              </a:clrTo>
            </a:clrChange>
          </a:blip>
          <a:stretch>
            <a:fillRect/>
          </a:stretch>
        </p:blipFill>
        <p:spPr>
          <a:xfrm>
            <a:off x="537745" y="997743"/>
            <a:ext cx="487190" cy="476712"/>
          </a:xfrm>
          <a:prstGeom prst="rect">
            <a:avLst/>
          </a:prstGeom>
          <a:effectLst>
            <a:outerShdw blurRad="50800" dist="38100" dir="2700000">
              <a:srgbClr val="000000">
                <a:alpha val="43000"/>
              </a:srgbClr>
            </a:outerShdw>
          </a:effectLst>
        </p:spPr>
      </p:pic>
      <p:sp>
        <p:nvSpPr>
          <p:cNvPr id="29" name="TextBox 28"/>
          <p:cNvSpPr txBox="1"/>
          <p:nvPr/>
        </p:nvSpPr>
        <p:spPr>
          <a:xfrm>
            <a:off x="5330622" y="284045"/>
            <a:ext cx="723275" cy="338554"/>
          </a:xfrm>
          <a:prstGeom prst="rect">
            <a:avLst/>
          </a:prstGeom>
          <a:noFill/>
        </p:spPr>
        <p:txBody>
          <a:bodyPr wrap="none" rtlCol="0">
            <a:spAutoFit/>
          </a:bodyPr>
          <a:lstStyle/>
          <a:p>
            <a:r>
              <a:rPr lang="en-US" sz="1600" dirty="0">
                <a:solidFill>
                  <a:srgbClr val="FFFF00"/>
                </a:solidFill>
              </a:rPr>
              <a:t>C</a:t>
            </a:r>
            <a:r>
              <a:rPr lang="en-US" sz="1200" dirty="0">
                <a:solidFill>
                  <a:srgbClr val="FFFF00"/>
                </a:solidFill>
              </a:rPr>
              <a:t>IÊNCIA</a:t>
            </a:r>
          </a:p>
        </p:txBody>
      </p:sp>
    </p:spTree>
    <p:extLst>
      <p:ext uri="{BB962C8B-B14F-4D97-AF65-F5344CB8AC3E}">
        <p14:creationId xmlns:p14="http://schemas.microsoft.com/office/powerpoint/2010/main" val="307936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clrChange>
              <a:clrFrom>
                <a:srgbClr val="000000"/>
              </a:clrFrom>
              <a:clrTo>
                <a:srgbClr val="000000">
                  <a:alpha val="0"/>
                </a:srgbClr>
              </a:clrTo>
            </a:clrChange>
          </a:blip>
          <a:stretch>
            <a:fillRect/>
          </a:stretch>
        </p:blipFill>
        <p:spPr>
          <a:xfrm>
            <a:off x="4301760" y="3063350"/>
            <a:ext cx="4572000" cy="3759716"/>
          </a:xfrm>
          <a:prstGeom prst="rect">
            <a:avLst/>
          </a:prstGeom>
          <a:effectLst>
            <a:outerShdw blurRad="50800" dist="38100" dir="2700000">
              <a:srgbClr val="000000">
                <a:alpha val="43000"/>
              </a:srgbClr>
            </a:outerShdw>
          </a:effectLst>
        </p:spPr>
      </p:pic>
      <p:pic>
        <p:nvPicPr>
          <p:cNvPr id="3" name="Picture 2"/>
          <p:cNvPicPr>
            <a:picLocks noChangeAspect="1"/>
          </p:cNvPicPr>
          <p:nvPr/>
        </p:nvPicPr>
        <p:blipFill>
          <a:blip r:embed="rId3">
            <a:clrChange>
              <a:clrFrom>
                <a:srgbClr val="000000"/>
              </a:clrFrom>
              <a:clrTo>
                <a:srgbClr val="000000">
                  <a:alpha val="0"/>
                </a:srgbClr>
              </a:clrTo>
            </a:clrChange>
          </a:blip>
          <a:stretch>
            <a:fillRect/>
          </a:stretch>
        </p:blipFill>
        <p:spPr>
          <a:xfrm>
            <a:off x="5623882" y="4724400"/>
            <a:ext cx="2605718" cy="1752600"/>
          </a:xfrm>
          <a:prstGeom prst="rect">
            <a:avLst/>
          </a:prstGeom>
          <a:noFill/>
          <a:ln>
            <a:noFill/>
          </a:ln>
          <a:effectLst>
            <a:outerShdw blurRad="127000" dist="127000" dir="2700000">
              <a:srgbClr val="000000">
                <a:alpha val="43000"/>
              </a:srgbClr>
            </a:outerShdw>
          </a:effectLst>
        </p:spPr>
      </p:pic>
      <p:grpSp>
        <p:nvGrpSpPr>
          <p:cNvPr id="10" name="Group 9"/>
          <p:cNvGrpSpPr/>
          <p:nvPr/>
        </p:nvGrpSpPr>
        <p:grpSpPr>
          <a:xfrm>
            <a:off x="499065" y="2000113"/>
            <a:ext cx="6687749" cy="498146"/>
            <a:chOff x="457200" y="1128952"/>
            <a:chExt cx="6687749" cy="498146"/>
          </a:xfrm>
        </p:grpSpPr>
        <p:sp>
          <p:nvSpPr>
            <p:cNvPr id="11" name="Rounded Rectangle 10"/>
            <p:cNvSpPr/>
            <p:nvPr/>
          </p:nvSpPr>
          <p:spPr>
            <a:xfrm>
              <a:off x="457200" y="1143000"/>
              <a:ext cx="6590064" cy="484098"/>
            </a:xfrm>
            <a:prstGeom prst="roundRect">
              <a:avLst/>
            </a:prstGeom>
            <a:solidFill>
              <a:schemeClr val="accent3">
                <a:lumMod val="60000"/>
                <a:lumOff val="4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22465" y="1128952"/>
              <a:ext cx="6522484" cy="369332"/>
            </a:xfrm>
            <a:prstGeom prst="rect">
              <a:avLst/>
            </a:prstGeom>
            <a:noFill/>
          </p:spPr>
          <p:txBody>
            <a:bodyPr wrap="square" rtlCol="0">
              <a:spAutoFit/>
            </a:bodyPr>
            <a:lstStyle/>
            <a:p>
              <a:r>
                <a:rPr lang="en-US" dirty="0"/>
                <a:t>O </a:t>
              </a:r>
              <a:r>
                <a:rPr lang="en-US" dirty="0" err="1"/>
                <a:t>Fígado</a:t>
              </a:r>
              <a:r>
                <a:rPr lang="en-US" dirty="0"/>
                <a:t> </a:t>
              </a:r>
              <a:r>
                <a:rPr lang="en-US" dirty="0" err="1"/>
                <a:t>funciona</a:t>
              </a:r>
              <a:r>
                <a:rPr lang="en-US" dirty="0"/>
                <a:t> </a:t>
              </a:r>
              <a:r>
                <a:rPr lang="en-US" dirty="0" err="1"/>
                <a:t>como</a:t>
              </a:r>
              <a:r>
                <a:rPr lang="en-US" dirty="0"/>
                <a:t> a </a:t>
              </a:r>
              <a:r>
                <a:rPr lang="en-US" dirty="0" err="1"/>
                <a:t>grande</a:t>
              </a:r>
              <a:r>
                <a:rPr lang="en-US" dirty="0"/>
                <a:t> </a:t>
              </a:r>
              <a:r>
                <a:rPr lang="en-US" dirty="0" err="1"/>
                <a:t>usina</a:t>
              </a:r>
              <a:r>
                <a:rPr lang="en-US" dirty="0"/>
                <a:t> de </a:t>
              </a:r>
              <a:r>
                <a:rPr lang="en-US" dirty="0" err="1"/>
                <a:t>geração</a:t>
              </a:r>
              <a:r>
                <a:rPr lang="en-US" dirty="0"/>
                <a:t> de </a:t>
              </a:r>
              <a:r>
                <a:rPr lang="en-US" dirty="0" err="1"/>
                <a:t>Ectoplasma</a:t>
              </a:r>
              <a:endParaRPr lang="en-US" dirty="0"/>
            </a:p>
          </p:txBody>
        </p:sp>
      </p:grpSp>
      <p:sp>
        <p:nvSpPr>
          <p:cNvPr id="13" name="Rounded Rectangle 12"/>
          <p:cNvSpPr/>
          <p:nvPr/>
        </p:nvSpPr>
        <p:spPr>
          <a:xfrm>
            <a:off x="381001" y="986432"/>
            <a:ext cx="2833706" cy="5159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Title 11"/>
          <p:cNvSpPr txBox="1">
            <a:spLocks/>
          </p:cNvSpPr>
          <p:nvPr/>
        </p:nvSpPr>
        <p:spPr>
          <a:xfrm>
            <a:off x="991706" y="986432"/>
            <a:ext cx="2242632" cy="5159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err="1">
                <a:solidFill>
                  <a:srgbClr val="FFFFFF"/>
                </a:solidFill>
              </a:rPr>
              <a:t>Alimentação</a:t>
            </a:r>
            <a:endParaRPr lang="en-US" sz="1800" dirty="0">
              <a:solidFill>
                <a:srgbClr val="FFFFFF"/>
              </a:solidFill>
            </a:endParaRPr>
          </a:p>
        </p:txBody>
      </p:sp>
      <p:pic>
        <p:nvPicPr>
          <p:cNvPr id="15" name="Picture 14"/>
          <p:cNvPicPr>
            <a:picLocks noChangeAspect="1"/>
          </p:cNvPicPr>
          <p:nvPr/>
        </p:nvPicPr>
        <p:blipFill>
          <a:blip r:embed="rId4">
            <a:clrChange>
              <a:clrFrom>
                <a:srgbClr val="000000"/>
              </a:clrFrom>
              <a:clrTo>
                <a:srgbClr val="000000">
                  <a:alpha val="0"/>
                </a:srgbClr>
              </a:clrTo>
            </a:clrChange>
          </a:blip>
          <a:stretch>
            <a:fillRect/>
          </a:stretch>
        </p:blipFill>
        <p:spPr>
          <a:xfrm>
            <a:off x="537745" y="997743"/>
            <a:ext cx="487190" cy="476712"/>
          </a:xfrm>
          <a:prstGeom prst="rect">
            <a:avLst/>
          </a:prstGeom>
          <a:effectLst>
            <a:outerShdw blurRad="50800" dist="38100" dir="2700000">
              <a:srgbClr val="000000">
                <a:alpha val="43000"/>
              </a:srgbClr>
            </a:outerShdw>
          </a:effectLst>
        </p:spPr>
      </p:pic>
      <p:sp>
        <p:nvSpPr>
          <p:cNvPr id="17" name="TextBox 16"/>
          <p:cNvSpPr txBox="1"/>
          <p:nvPr/>
        </p:nvSpPr>
        <p:spPr>
          <a:xfrm>
            <a:off x="5330622" y="284045"/>
            <a:ext cx="723275" cy="338554"/>
          </a:xfrm>
          <a:prstGeom prst="rect">
            <a:avLst/>
          </a:prstGeom>
          <a:noFill/>
        </p:spPr>
        <p:txBody>
          <a:bodyPr wrap="none" rtlCol="0">
            <a:spAutoFit/>
          </a:bodyPr>
          <a:lstStyle/>
          <a:p>
            <a:r>
              <a:rPr lang="en-US" sz="1600" dirty="0">
                <a:solidFill>
                  <a:srgbClr val="FFFF00"/>
                </a:solidFill>
              </a:rPr>
              <a:t>C</a:t>
            </a:r>
            <a:r>
              <a:rPr lang="en-US" sz="1200" dirty="0">
                <a:solidFill>
                  <a:srgbClr val="FFFF00"/>
                </a:solidFill>
              </a:rPr>
              <a:t>IÊNCIA</a:t>
            </a:r>
          </a:p>
        </p:txBody>
      </p:sp>
    </p:spTree>
    <p:extLst>
      <p:ext uri="{BB962C8B-B14F-4D97-AF65-F5344CB8AC3E}">
        <p14:creationId xmlns:p14="http://schemas.microsoft.com/office/powerpoint/2010/main" val="198137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000000"/>
              </a:clrFrom>
              <a:clrTo>
                <a:srgbClr val="000000">
                  <a:alpha val="0"/>
                </a:srgbClr>
              </a:clrTo>
            </a:clrChange>
          </a:blip>
          <a:stretch>
            <a:fillRect/>
          </a:stretch>
        </p:blipFill>
        <p:spPr>
          <a:xfrm>
            <a:off x="3906359" y="3276600"/>
            <a:ext cx="2265841" cy="1523999"/>
          </a:xfrm>
          <a:prstGeom prst="rect">
            <a:avLst/>
          </a:prstGeom>
          <a:effectLst>
            <a:outerShdw blurRad="50800" dist="38100" dir="2700000">
              <a:srgbClr val="000000">
                <a:alpha val="43000"/>
              </a:srgbClr>
            </a:outerShdw>
          </a:effectLst>
        </p:spPr>
      </p:pic>
      <p:sp>
        <p:nvSpPr>
          <p:cNvPr id="4" name="TextBox 3"/>
          <p:cNvSpPr txBox="1"/>
          <p:nvPr/>
        </p:nvSpPr>
        <p:spPr>
          <a:xfrm>
            <a:off x="4419600" y="3352800"/>
            <a:ext cx="963876" cy="461665"/>
          </a:xfrm>
          <a:prstGeom prst="rect">
            <a:avLst/>
          </a:prstGeom>
          <a:noFill/>
          <a:effectLst>
            <a:outerShdw blurRad="50800" dist="38100" dir="2700000">
              <a:srgbClr val="000000">
                <a:alpha val="43000"/>
              </a:srgbClr>
            </a:outerShdw>
          </a:effectLst>
        </p:spPr>
        <p:txBody>
          <a:bodyPr wrap="none" rtlCol="0">
            <a:spAutoFit/>
          </a:bodyPr>
          <a:lstStyle/>
          <a:p>
            <a:r>
              <a:rPr lang="en-US" sz="2400" dirty="0" err="1">
                <a:solidFill>
                  <a:schemeClr val="bg1"/>
                </a:solidFill>
                <a:latin typeface="Calibri"/>
                <a:cs typeface="Calibri"/>
              </a:rPr>
              <a:t>fígado</a:t>
            </a:r>
            <a:endParaRPr lang="en-US" sz="2400" dirty="0">
              <a:solidFill>
                <a:schemeClr val="bg1"/>
              </a:solidFill>
              <a:latin typeface="Calibri"/>
              <a:cs typeface="Calibri"/>
            </a:endParaRPr>
          </a:p>
        </p:txBody>
      </p:sp>
      <p:pic>
        <p:nvPicPr>
          <p:cNvPr id="5" name="Picture 4"/>
          <p:cNvPicPr>
            <a:picLocks noChangeAspect="1"/>
          </p:cNvPicPr>
          <p:nvPr/>
        </p:nvPicPr>
        <p:blipFill>
          <a:blip r:embed="rId3">
            <a:clrChange>
              <a:clrFrom>
                <a:srgbClr val="000000"/>
              </a:clrFrom>
              <a:clrTo>
                <a:srgbClr val="000000">
                  <a:alpha val="0"/>
                </a:srgbClr>
              </a:clrTo>
            </a:clrChange>
          </a:blip>
          <a:stretch>
            <a:fillRect/>
          </a:stretch>
        </p:blipFill>
        <p:spPr>
          <a:xfrm>
            <a:off x="3293216" y="1064618"/>
            <a:ext cx="901700" cy="1816100"/>
          </a:xfrm>
          <a:prstGeom prst="rect">
            <a:avLst/>
          </a:prstGeom>
          <a:effectLst>
            <a:outerShdw blurRad="50800" dist="38100" dir="2700000">
              <a:srgbClr val="000000">
                <a:alpha val="43000"/>
              </a:srgbClr>
            </a:outerShdw>
          </a:effectLst>
        </p:spPr>
      </p:pic>
      <p:sp>
        <p:nvSpPr>
          <p:cNvPr id="6" name="TextBox 5"/>
          <p:cNvSpPr txBox="1"/>
          <p:nvPr/>
        </p:nvSpPr>
        <p:spPr>
          <a:xfrm>
            <a:off x="4180961" y="1071711"/>
            <a:ext cx="2044149" cy="1200329"/>
          </a:xfrm>
          <a:prstGeom prst="rect">
            <a:avLst/>
          </a:prstGeom>
          <a:noFill/>
        </p:spPr>
        <p:txBody>
          <a:bodyPr wrap="none" rtlCol="0">
            <a:spAutoFit/>
          </a:bodyPr>
          <a:lstStyle/>
          <a:p>
            <a:r>
              <a:rPr lang="en-US" dirty="0" err="1">
                <a:solidFill>
                  <a:srgbClr val="800000"/>
                </a:solidFill>
                <a:latin typeface="Calibri"/>
                <a:cs typeface="Calibri"/>
              </a:rPr>
              <a:t>Fatores</a:t>
            </a:r>
            <a:r>
              <a:rPr lang="en-US" dirty="0">
                <a:solidFill>
                  <a:srgbClr val="800000"/>
                </a:solidFill>
                <a:latin typeface="Calibri"/>
                <a:cs typeface="Calibri"/>
              </a:rPr>
              <a:t> </a:t>
            </a:r>
            <a:r>
              <a:rPr lang="en-US" dirty="0" err="1">
                <a:solidFill>
                  <a:srgbClr val="800000"/>
                </a:solidFill>
                <a:latin typeface="Calibri"/>
                <a:cs typeface="Calibri"/>
              </a:rPr>
              <a:t>intrínsecos</a:t>
            </a:r>
            <a:endParaRPr lang="en-US" dirty="0">
              <a:solidFill>
                <a:srgbClr val="800000"/>
              </a:solidFill>
              <a:latin typeface="Calibri"/>
              <a:cs typeface="Calibri"/>
            </a:endParaRPr>
          </a:p>
          <a:p>
            <a:pPr>
              <a:buFontTx/>
              <a:buChar char="-"/>
            </a:pPr>
            <a:r>
              <a:rPr lang="en-US" dirty="0">
                <a:solidFill>
                  <a:srgbClr val="800000"/>
                </a:solidFill>
                <a:latin typeface="Calibri"/>
                <a:cs typeface="Calibri"/>
              </a:rPr>
              <a:t> </a:t>
            </a:r>
            <a:r>
              <a:rPr lang="en-US" dirty="0" err="1">
                <a:solidFill>
                  <a:srgbClr val="800000"/>
                </a:solidFill>
                <a:latin typeface="Calibri"/>
                <a:cs typeface="Calibri"/>
              </a:rPr>
              <a:t>formação</a:t>
            </a:r>
            <a:r>
              <a:rPr lang="en-US" dirty="0">
                <a:solidFill>
                  <a:srgbClr val="800000"/>
                </a:solidFill>
                <a:latin typeface="Calibri"/>
                <a:cs typeface="Calibri"/>
              </a:rPr>
              <a:t> </a:t>
            </a:r>
            <a:r>
              <a:rPr lang="en-US" dirty="0" err="1">
                <a:solidFill>
                  <a:srgbClr val="800000"/>
                </a:solidFill>
                <a:latin typeface="Calibri"/>
                <a:cs typeface="Calibri"/>
              </a:rPr>
              <a:t>genética</a:t>
            </a:r>
            <a:endParaRPr lang="en-US" dirty="0">
              <a:solidFill>
                <a:srgbClr val="800000"/>
              </a:solidFill>
              <a:latin typeface="Calibri"/>
              <a:cs typeface="Calibri"/>
            </a:endParaRPr>
          </a:p>
          <a:p>
            <a:pPr>
              <a:buFontTx/>
              <a:buChar char="-"/>
            </a:pPr>
            <a:r>
              <a:rPr lang="en-US" dirty="0">
                <a:solidFill>
                  <a:srgbClr val="800000"/>
                </a:solidFill>
                <a:latin typeface="Calibri"/>
                <a:cs typeface="Calibri"/>
              </a:rPr>
              <a:t> </a:t>
            </a:r>
            <a:r>
              <a:rPr lang="en-US" dirty="0" err="1">
                <a:solidFill>
                  <a:srgbClr val="800000"/>
                </a:solidFill>
                <a:latin typeface="Calibri"/>
                <a:cs typeface="Calibri"/>
              </a:rPr>
              <a:t>idade</a:t>
            </a:r>
            <a:endParaRPr lang="en-US" dirty="0">
              <a:solidFill>
                <a:srgbClr val="800000"/>
              </a:solidFill>
              <a:latin typeface="Calibri"/>
              <a:cs typeface="Calibri"/>
            </a:endParaRPr>
          </a:p>
          <a:p>
            <a:pPr>
              <a:buFontTx/>
              <a:buChar char="-"/>
            </a:pPr>
            <a:r>
              <a:rPr lang="en-US" dirty="0">
                <a:solidFill>
                  <a:srgbClr val="800000"/>
                </a:solidFill>
                <a:latin typeface="Calibri"/>
                <a:cs typeface="Calibri"/>
              </a:rPr>
              <a:t> </a:t>
            </a:r>
            <a:r>
              <a:rPr lang="en-US" dirty="0" err="1">
                <a:solidFill>
                  <a:srgbClr val="800000"/>
                </a:solidFill>
                <a:latin typeface="Calibri"/>
                <a:cs typeface="Calibri"/>
              </a:rPr>
              <a:t>níveis</a:t>
            </a:r>
            <a:r>
              <a:rPr lang="en-US" dirty="0">
                <a:solidFill>
                  <a:srgbClr val="800000"/>
                </a:solidFill>
                <a:latin typeface="Calibri"/>
                <a:cs typeface="Calibri"/>
              </a:rPr>
              <a:t> </a:t>
            </a:r>
            <a:r>
              <a:rPr lang="en-US" dirty="0" err="1">
                <a:solidFill>
                  <a:srgbClr val="800000"/>
                </a:solidFill>
                <a:latin typeface="Calibri"/>
                <a:cs typeface="Calibri"/>
              </a:rPr>
              <a:t>hormonais</a:t>
            </a:r>
            <a:endParaRPr lang="en-US" dirty="0">
              <a:solidFill>
                <a:srgbClr val="800000"/>
              </a:solidFill>
              <a:latin typeface="Calibri"/>
              <a:cs typeface="Calibri"/>
            </a:endParaRPr>
          </a:p>
        </p:txBody>
      </p:sp>
      <p:pic>
        <p:nvPicPr>
          <p:cNvPr id="8" name="Picture 7"/>
          <p:cNvPicPr>
            <a:picLocks noChangeAspect="1"/>
          </p:cNvPicPr>
          <p:nvPr/>
        </p:nvPicPr>
        <p:blipFill>
          <a:blip r:embed="rId4">
            <a:clrChange>
              <a:clrFrom>
                <a:srgbClr val="000000"/>
              </a:clrFrom>
              <a:clrTo>
                <a:srgbClr val="000000">
                  <a:alpha val="0"/>
                </a:srgbClr>
              </a:clrTo>
            </a:clrChange>
          </a:blip>
          <a:stretch>
            <a:fillRect/>
          </a:stretch>
        </p:blipFill>
        <p:spPr>
          <a:xfrm>
            <a:off x="1976444" y="5715000"/>
            <a:ext cx="919156" cy="1035050"/>
          </a:xfrm>
          <a:prstGeom prst="rect">
            <a:avLst/>
          </a:prstGeom>
        </p:spPr>
      </p:pic>
      <p:sp>
        <p:nvSpPr>
          <p:cNvPr id="9" name="TextBox 8"/>
          <p:cNvSpPr txBox="1"/>
          <p:nvPr/>
        </p:nvSpPr>
        <p:spPr>
          <a:xfrm>
            <a:off x="2821503" y="6064905"/>
            <a:ext cx="1300356" cy="646331"/>
          </a:xfrm>
          <a:prstGeom prst="rect">
            <a:avLst/>
          </a:prstGeom>
          <a:noFill/>
        </p:spPr>
        <p:txBody>
          <a:bodyPr wrap="none" rtlCol="0">
            <a:spAutoFit/>
          </a:bodyPr>
          <a:lstStyle/>
          <a:p>
            <a:pPr algn="ctr"/>
            <a:r>
              <a:rPr lang="en-US" dirty="0" err="1">
                <a:solidFill>
                  <a:srgbClr val="800000"/>
                </a:solidFill>
                <a:latin typeface="Calibri"/>
                <a:cs typeface="Calibri"/>
              </a:rPr>
              <a:t>Toxinas</a:t>
            </a:r>
            <a:br>
              <a:rPr lang="en-US" dirty="0">
                <a:solidFill>
                  <a:srgbClr val="800000"/>
                </a:solidFill>
                <a:latin typeface="Calibri"/>
                <a:cs typeface="Calibri"/>
              </a:rPr>
            </a:br>
            <a:r>
              <a:rPr lang="en-US" dirty="0" err="1">
                <a:solidFill>
                  <a:srgbClr val="800000"/>
                </a:solidFill>
                <a:latin typeface="Calibri"/>
                <a:cs typeface="Calibri"/>
              </a:rPr>
              <a:t>alimentares</a:t>
            </a:r>
            <a:endParaRPr lang="en-US" dirty="0">
              <a:solidFill>
                <a:srgbClr val="800000"/>
              </a:solidFill>
              <a:latin typeface="Calibri"/>
              <a:cs typeface="Calibri"/>
            </a:endParaRPr>
          </a:p>
        </p:txBody>
      </p:sp>
      <p:pic>
        <p:nvPicPr>
          <p:cNvPr id="10" name="Picture 9"/>
          <p:cNvPicPr>
            <a:picLocks noChangeAspect="1"/>
          </p:cNvPicPr>
          <p:nvPr/>
        </p:nvPicPr>
        <p:blipFill>
          <a:blip r:embed="rId5">
            <a:clrChange>
              <a:clrFrom>
                <a:srgbClr val="000000"/>
              </a:clrFrom>
              <a:clrTo>
                <a:srgbClr val="000000">
                  <a:alpha val="0"/>
                </a:srgbClr>
              </a:clrTo>
            </a:clrChange>
          </a:blip>
          <a:stretch>
            <a:fillRect/>
          </a:stretch>
        </p:blipFill>
        <p:spPr>
          <a:xfrm>
            <a:off x="299552" y="3450451"/>
            <a:ext cx="1661496" cy="1149350"/>
          </a:xfrm>
          <a:prstGeom prst="rect">
            <a:avLst/>
          </a:prstGeom>
        </p:spPr>
      </p:pic>
      <p:sp>
        <p:nvSpPr>
          <p:cNvPr id="11" name="TextBox 10"/>
          <p:cNvSpPr txBox="1"/>
          <p:nvPr/>
        </p:nvSpPr>
        <p:spPr>
          <a:xfrm>
            <a:off x="838200" y="4419600"/>
            <a:ext cx="1424376" cy="646331"/>
          </a:xfrm>
          <a:prstGeom prst="rect">
            <a:avLst/>
          </a:prstGeom>
          <a:noFill/>
        </p:spPr>
        <p:txBody>
          <a:bodyPr wrap="none" rtlCol="0">
            <a:spAutoFit/>
          </a:bodyPr>
          <a:lstStyle/>
          <a:p>
            <a:r>
              <a:rPr lang="en-US" dirty="0" err="1">
                <a:solidFill>
                  <a:srgbClr val="800000"/>
                </a:solidFill>
                <a:latin typeface="Calibri"/>
                <a:cs typeface="Calibri"/>
              </a:rPr>
              <a:t>Putrefação</a:t>
            </a:r>
            <a:br>
              <a:rPr lang="en-US" dirty="0">
                <a:solidFill>
                  <a:srgbClr val="800000"/>
                </a:solidFill>
                <a:latin typeface="Calibri"/>
                <a:cs typeface="Calibri"/>
              </a:rPr>
            </a:br>
            <a:r>
              <a:rPr lang="en-US" dirty="0" err="1">
                <a:solidFill>
                  <a:srgbClr val="800000"/>
                </a:solidFill>
                <a:latin typeface="Calibri"/>
                <a:cs typeface="Calibri"/>
              </a:rPr>
              <a:t>Fermentação</a:t>
            </a:r>
            <a:endParaRPr lang="en-US" dirty="0">
              <a:solidFill>
                <a:srgbClr val="800000"/>
              </a:solidFill>
              <a:latin typeface="Calibri"/>
              <a:cs typeface="Calibri"/>
            </a:endParaRPr>
          </a:p>
        </p:txBody>
      </p:sp>
      <p:sp>
        <p:nvSpPr>
          <p:cNvPr id="13" name="TextBox 12"/>
          <p:cNvSpPr txBox="1"/>
          <p:nvPr/>
        </p:nvSpPr>
        <p:spPr>
          <a:xfrm>
            <a:off x="4970876" y="6101636"/>
            <a:ext cx="1073731" cy="646331"/>
          </a:xfrm>
          <a:prstGeom prst="rect">
            <a:avLst/>
          </a:prstGeom>
          <a:noFill/>
        </p:spPr>
        <p:txBody>
          <a:bodyPr wrap="none" rtlCol="0">
            <a:spAutoFit/>
          </a:bodyPr>
          <a:lstStyle/>
          <a:p>
            <a:pPr algn="ctr"/>
            <a:r>
              <a:rPr lang="en-US" dirty="0" err="1">
                <a:solidFill>
                  <a:srgbClr val="800000"/>
                </a:solidFill>
                <a:latin typeface="Calibri"/>
                <a:cs typeface="Calibri"/>
              </a:rPr>
              <a:t>Emoções</a:t>
            </a:r>
            <a:endParaRPr lang="en-US" dirty="0">
              <a:solidFill>
                <a:srgbClr val="800000"/>
              </a:solidFill>
              <a:latin typeface="Calibri"/>
              <a:cs typeface="Calibri"/>
            </a:endParaRPr>
          </a:p>
          <a:p>
            <a:pPr algn="ctr"/>
            <a:r>
              <a:rPr lang="en-US" dirty="0" err="1">
                <a:solidFill>
                  <a:srgbClr val="800000"/>
                </a:solidFill>
                <a:latin typeface="Calibri"/>
                <a:cs typeface="Calibri"/>
              </a:rPr>
              <a:t>negativas</a:t>
            </a:r>
            <a:endParaRPr lang="en-US" dirty="0">
              <a:solidFill>
                <a:srgbClr val="800000"/>
              </a:solidFill>
              <a:latin typeface="Calibri"/>
              <a:cs typeface="Calibri"/>
            </a:endParaRPr>
          </a:p>
        </p:txBody>
      </p:sp>
      <p:pic>
        <p:nvPicPr>
          <p:cNvPr id="14" name="Picture 13"/>
          <p:cNvPicPr>
            <a:picLocks noChangeAspect="1"/>
          </p:cNvPicPr>
          <p:nvPr/>
        </p:nvPicPr>
        <p:blipFill>
          <a:blip r:embed="rId6">
            <a:clrChange>
              <a:clrFrom>
                <a:srgbClr val="000000"/>
              </a:clrFrom>
              <a:clrTo>
                <a:srgbClr val="000000">
                  <a:alpha val="0"/>
                </a:srgbClr>
              </a:clrTo>
            </a:clrChange>
          </a:blip>
          <a:stretch>
            <a:fillRect/>
          </a:stretch>
        </p:blipFill>
        <p:spPr>
          <a:xfrm>
            <a:off x="6857177" y="1295400"/>
            <a:ext cx="1448623" cy="1208437"/>
          </a:xfrm>
          <a:prstGeom prst="rect">
            <a:avLst/>
          </a:prstGeom>
        </p:spPr>
      </p:pic>
      <p:sp>
        <p:nvSpPr>
          <p:cNvPr id="15" name="TextBox 14"/>
          <p:cNvSpPr txBox="1"/>
          <p:nvPr/>
        </p:nvSpPr>
        <p:spPr>
          <a:xfrm>
            <a:off x="6806757" y="2401669"/>
            <a:ext cx="1659429" cy="646331"/>
          </a:xfrm>
          <a:prstGeom prst="rect">
            <a:avLst/>
          </a:prstGeom>
          <a:noFill/>
        </p:spPr>
        <p:txBody>
          <a:bodyPr wrap="none" rtlCol="0">
            <a:spAutoFit/>
          </a:bodyPr>
          <a:lstStyle/>
          <a:p>
            <a:pPr algn="ctr"/>
            <a:r>
              <a:rPr lang="en-US" dirty="0" err="1">
                <a:solidFill>
                  <a:srgbClr val="800000"/>
                </a:solidFill>
                <a:latin typeface="Calibri"/>
                <a:cs typeface="Calibri"/>
              </a:rPr>
              <a:t>Produtos</a:t>
            </a:r>
            <a:br>
              <a:rPr lang="en-US" dirty="0">
                <a:solidFill>
                  <a:srgbClr val="800000"/>
                </a:solidFill>
                <a:latin typeface="Calibri"/>
                <a:cs typeface="Calibri"/>
              </a:rPr>
            </a:br>
            <a:r>
              <a:rPr lang="en-US" dirty="0" err="1">
                <a:solidFill>
                  <a:srgbClr val="800000"/>
                </a:solidFill>
                <a:latin typeface="Calibri"/>
                <a:cs typeface="Calibri"/>
              </a:rPr>
              <a:t>industrializados</a:t>
            </a:r>
            <a:endParaRPr lang="en-US" dirty="0">
              <a:solidFill>
                <a:srgbClr val="800000"/>
              </a:solidFill>
              <a:latin typeface="Calibri"/>
              <a:cs typeface="Calibri"/>
            </a:endParaRPr>
          </a:p>
        </p:txBody>
      </p:sp>
      <p:pic>
        <p:nvPicPr>
          <p:cNvPr id="16" name="Picture 15"/>
          <p:cNvPicPr>
            <a:picLocks noChangeAspect="1"/>
          </p:cNvPicPr>
          <p:nvPr/>
        </p:nvPicPr>
        <p:blipFill>
          <a:blip r:embed="rId7">
            <a:clrChange>
              <a:clrFrom>
                <a:srgbClr val="000000"/>
              </a:clrFrom>
              <a:clrTo>
                <a:srgbClr val="000000">
                  <a:alpha val="0"/>
                </a:srgbClr>
              </a:clrTo>
            </a:clrChange>
          </a:blip>
          <a:stretch>
            <a:fillRect/>
          </a:stretch>
        </p:blipFill>
        <p:spPr>
          <a:xfrm>
            <a:off x="7467600" y="3165319"/>
            <a:ext cx="1080610" cy="1482881"/>
          </a:xfrm>
          <a:prstGeom prst="rect">
            <a:avLst/>
          </a:prstGeom>
        </p:spPr>
      </p:pic>
      <p:sp>
        <p:nvSpPr>
          <p:cNvPr id="17" name="TextBox 16"/>
          <p:cNvSpPr txBox="1"/>
          <p:nvPr/>
        </p:nvSpPr>
        <p:spPr>
          <a:xfrm>
            <a:off x="7563780" y="4531815"/>
            <a:ext cx="1146468" cy="646331"/>
          </a:xfrm>
          <a:prstGeom prst="rect">
            <a:avLst/>
          </a:prstGeom>
          <a:noFill/>
        </p:spPr>
        <p:txBody>
          <a:bodyPr wrap="none" rtlCol="0">
            <a:spAutoFit/>
          </a:bodyPr>
          <a:lstStyle/>
          <a:p>
            <a:pPr algn="ctr"/>
            <a:r>
              <a:rPr lang="en-US" dirty="0" err="1">
                <a:solidFill>
                  <a:srgbClr val="800000"/>
                </a:solidFill>
                <a:latin typeface="Calibri"/>
                <a:cs typeface="Calibri"/>
              </a:rPr>
              <a:t>Toxinas</a:t>
            </a:r>
            <a:endParaRPr lang="en-US" dirty="0">
              <a:solidFill>
                <a:srgbClr val="800000"/>
              </a:solidFill>
              <a:latin typeface="Calibri"/>
              <a:cs typeface="Calibri"/>
            </a:endParaRPr>
          </a:p>
          <a:p>
            <a:pPr algn="ctr"/>
            <a:r>
              <a:rPr lang="en-US" dirty="0" err="1">
                <a:solidFill>
                  <a:srgbClr val="800000"/>
                </a:solidFill>
                <a:latin typeface="Calibri"/>
                <a:cs typeface="Calibri"/>
              </a:rPr>
              <a:t>intestinais</a:t>
            </a:r>
            <a:endParaRPr lang="en-US" dirty="0">
              <a:solidFill>
                <a:srgbClr val="800000"/>
              </a:solidFill>
              <a:latin typeface="Calibri"/>
              <a:cs typeface="Calibri"/>
            </a:endParaRPr>
          </a:p>
        </p:txBody>
      </p:sp>
      <p:cxnSp>
        <p:nvCxnSpPr>
          <p:cNvPr id="19" name="Straight Arrow Connector 18"/>
          <p:cNvCxnSpPr/>
          <p:nvPr/>
        </p:nvCxnSpPr>
        <p:spPr>
          <a:xfrm>
            <a:off x="4194916" y="2401669"/>
            <a:ext cx="224684" cy="874931"/>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976444" y="3798331"/>
            <a:ext cx="1909756" cy="1588"/>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2590800" y="4572001"/>
            <a:ext cx="1600201" cy="990601"/>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0800000" flipV="1">
            <a:off x="5353749" y="2285999"/>
            <a:ext cx="1503430" cy="114300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a:off x="6172202" y="3798333"/>
            <a:ext cx="1295399" cy="1"/>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16200000" flipV="1">
            <a:off x="5305776" y="4315175"/>
            <a:ext cx="1142999" cy="1047051"/>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p:nvPicPr>
        <p:blipFill>
          <a:blip r:embed="rId8">
            <a:clrChange>
              <a:clrFrom>
                <a:srgbClr val="000000"/>
              </a:clrFrom>
              <a:clrTo>
                <a:srgbClr val="000000">
                  <a:alpha val="0"/>
                </a:srgbClr>
              </a:clrTo>
            </a:clrChange>
          </a:blip>
          <a:stretch>
            <a:fillRect/>
          </a:stretch>
        </p:blipFill>
        <p:spPr>
          <a:xfrm>
            <a:off x="5990753" y="5596748"/>
            <a:ext cx="1732851" cy="1132129"/>
          </a:xfrm>
          <a:prstGeom prst="rect">
            <a:avLst/>
          </a:prstGeom>
        </p:spPr>
      </p:pic>
      <p:pic>
        <p:nvPicPr>
          <p:cNvPr id="25" name="Picture 24"/>
          <p:cNvPicPr>
            <a:picLocks noChangeAspect="1"/>
          </p:cNvPicPr>
          <p:nvPr/>
        </p:nvPicPr>
        <p:blipFill>
          <a:blip r:embed="rId9">
            <a:clrChange>
              <a:clrFrom>
                <a:srgbClr val="000000"/>
              </a:clrFrom>
              <a:clrTo>
                <a:srgbClr val="000000">
                  <a:alpha val="0"/>
                </a:srgbClr>
              </a:clrTo>
            </a:clrChange>
          </a:blip>
          <a:stretch>
            <a:fillRect/>
          </a:stretch>
        </p:blipFill>
        <p:spPr>
          <a:xfrm>
            <a:off x="401751" y="3594100"/>
            <a:ext cx="512649" cy="1739900"/>
          </a:xfrm>
          <a:prstGeom prst="rect">
            <a:avLst/>
          </a:prstGeom>
        </p:spPr>
      </p:pic>
      <p:sp>
        <p:nvSpPr>
          <p:cNvPr id="27" name="Rounded Rectangle 26"/>
          <p:cNvSpPr/>
          <p:nvPr/>
        </p:nvSpPr>
        <p:spPr>
          <a:xfrm>
            <a:off x="381001" y="986432"/>
            <a:ext cx="2833706" cy="5159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Title 11"/>
          <p:cNvSpPr txBox="1">
            <a:spLocks/>
          </p:cNvSpPr>
          <p:nvPr/>
        </p:nvSpPr>
        <p:spPr>
          <a:xfrm>
            <a:off x="991706" y="986432"/>
            <a:ext cx="2242632" cy="5159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err="1">
                <a:solidFill>
                  <a:srgbClr val="FFFFFF"/>
                </a:solidFill>
              </a:rPr>
              <a:t>Alimentação</a:t>
            </a:r>
            <a:endParaRPr lang="en-US" sz="1800" dirty="0">
              <a:solidFill>
                <a:srgbClr val="FFFFFF"/>
              </a:solidFill>
            </a:endParaRPr>
          </a:p>
        </p:txBody>
      </p:sp>
      <p:pic>
        <p:nvPicPr>
          <p:cNvPr id="31" name="Picture 30"/>
          <p:cNvPicPr>
            <a:picLocks noChangeAspect="1"/>
          </p:cNvPicPr>
          <p:nvPr/>
        </p:nvPicPr>
        <p:blipFill>
          <a:blip r:embed="rId10">
            <a:clrChange>
              <a:clrFrom>
                <a:srgbClr val="000000"/>
              </a:clrFrom>
              <a:clrTo>
                <a:srgbClr val="000000">
                  <a:alpha val="0"/>
                </a:srgbClr>
              </a:clrTo>
            </a:clrChange>
          </a:blip>
          <a:stretch>
            <a:fillRect/>
          </a:stretch>
        </p:blipFill>
        <p:spPr>
          <a:xfrm>
            <a:off x="537745" y="997743"/>
            <a:ext cx="487190" cy="476712"/>
          </a:xfrm>
          <a:prstGeom prst="rect">
            <a:avLst/>
          </a:prstGeom>
          <a:effectLst>
            <a:outerShdw blurRad="50800" dist="38100" dir="2700000">
              <a:srgbClr val="000000">
                <a:alpha val="43000"/>
              </a:srgbClr>
            </a:outerShdw>
          </a:effectLst>
        </p:spPr>
      </p:pic>
      <p:sp>
        <p:nvSpPr>
          <p:cNvPr id="28" name="TextBox 27"/>
          <p:cNvSpPr txBox="1"/>
          <p:nvPr/>
        </p:nvSpPr>
        <p:spPr>
          <a:xfrm>
            <a:off x="5330622" y="284045"/>
            <a:ext cx="723275" cy="338554"/>
          </a:xfrm>
          <a:prstGeom prst="rect">
            <a:avLst/>
          </a:prstGeom>
          <a:noFill/>
        </p:spPr>
        <p:txBody>
          <a:bodyPr wrap="none" rtlCol="0">
            <a:spAutoFit/>
          </a:bodyPr>
          <a:lstStyle/>
          <a:p>
            <a:r>
              <a:rPr lang="en-US" sz="1600" dirty="0">
                <a:solidFill>
                  <a:srgbClr val="FFFF00"/>
                </a:solidFill>
              </a:rPr>
              <a:t>C</a:t>
            </a:r>
            <a:r>
              <a:rPr lang="en-US" sz="1200" dirty="0">
                <a:solidFill>
                  <a:srgbClr val="FFFF00"/>
                </a:solidFill>
              </a:rPr>
              <a:t>IÊNCIA</a:t>
            </a:r>
          </a:p>
        </p:txBody>
      </p:sp>
    </p:spTree>
    <p:extLst>
      <p:ext uri="{BB962C8B-B14F-4D97-AF65-F5344CB8AC3E}">
        <p14:creationId xmlns:p14="http://schemas.microsoft.com/office/powerpoint/2010/main" val="328677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08250" y="1466850"/>
            <a:ext cx="1942757" cy="2286000"/>
          </a:xfrm>
          <a:prstGeom prst="roundRect">
            <a:avLst>
              <a:gd name="adj" fmla="val 3017"/>
            </a:avLst>
          </a:prstGeom>
          <a:solidFill>
            <a:srgbClr val="FFFFFF">
              <a:shade val="85000"/>
            </a:srgbClr>
          </a:solidFill>
          <a:ln>
            <a:solidFill>
              <a:schemeClr val="tx1"/>
            </a:solidFill>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381000" y="1466850"/>
            <a:ext cx="1751724" cy="2286000"/>
          </a:xfrm>
          <a:prstGeom prst="roundRect">
            <a:avLst>
              <a:gd name="adj" fmla="val 3017"/>
            </a:avLst>
          </a:prstGeom>
          <a:solidFill>
            <a:srgbClr val="FFFFFF">
              <a:shade val="85000"/>
            </a:srgbClr>
          </a:solidFill>
          <a:ln>
            <a:solidFill>
              <a:schemeClr val="tx1"/>
            </a:solidFill>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stretch>
            <a:fillRect/>
          </a:stretch>
        </p:blipFill>
        <p:spPr>
          <a:xfrm>
            <a:off x="4863757" y="1466850"/>
            <a:ext cx="1623122" cy="2286000"/>
          </a:xfrm>
          <a:prstGeom prst="roundRect">
            <a:avLst>
              <a:gd name="adj" fmla="val 3017"/>
            </a:avLst>
          </a:prstGeom>
          <a:solidFill>
            <a:srgbClr val="FFFFFF">
              <a:shade val="85000"/>
            </a:srgbClr>
          </a:solidFill>
          <a:ln>
            <a:solidFill>
              <a:schemeClr val="tx1"/>
            </a:solidFill>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a:stretch>
            <a:fillRect/>
          </a:stretch>
        </p:blipFill>
        <p:spPr>
          <a:xfrm>
            <a:off x="7156450" y="1466850"/>
            <a:ext cx="1610940" cy="2286000"/>
          </a:xfrm>
          <a:prstGeom prst="roundRect">
            <a:avLst>
              <a:gd name="adj" fmla="val 3017"/>
            </a:avLst>
          </a:prstGeom>
          <a:solidFill>
            <a:srgbClr val="FFFFFF">
              <a:shade val="85000"/>
            </a:srgbClr>
          </a:solidFill>
          <a:ln>
            <a:solidFill>
              <a:schemeClr val="tx1"/>
            </a:solidFill>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7"/>
          <a:stretch>
            <a:fillRect/>
          </a:stretch>
        </p:blipFill>
        <p:spPr>
          <a:xfrm>
            <a:off x="603250" y="4114800"/>
            <a:ext cx="1330657" cy="2286000"/>
          </a:xfrm>
          <a:prstGeom prst="roundRect">
            <a:avLst>
              <a:gd name="adj" fmla="val 3017"/>
            </a:avLst>
          </a:prstGeom>
          <a:solidFill>
            <a:srgbClr val="FFFFFF">
              <a:shade val="85000"/>
            </a:srgbClr>
          </a:solidFill>
          <a:ln>
            <a:solidFill>
              <a:schemeClr val="tx1"/>
            </a:solidFill>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8"/>
          <a:stretch>
            <a:fillRect/>
          </a:stretch>
        </p:blipFill>
        <p:spPr>
          <a:xfrm>
            <a:off x="2509157" y="4165600"/>
            <a:ext cx="1446893" cy="2235200"/>
          </a:xfrm>
          <a:prstGeom prst="roundRect">
            <a:avLst>
              <a:gd name="adj" fmla="val 3017"/>
            </a:avLst>
          </a:prstGeom>
          <a:solidFill>
            <a:srgbClr val="FFFFFF">
              <a:shade val="85000"/>
            </a:srgbClr>
          </a:solidFill>
          <a:ln>
            <a:solidFill>
              <a:schemeClr val="tx1"/>
            </a:solidFill>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9"/>
          <a:stretch>
            <a:fillRect/>
          </a:stretch>
        </p:blipFill>
        <p:spPr>
          <a:xfrm>
            <a:off x="6919156" y="4178329"/>
            <a:ext cx="1896306" cy="2222471"/>
          </a:xfrm>
          <a:prstGeom prst="roundRect">
            <a:avLst>
              <a:gd name="adj" fmla="val 3017"/>
            </a:avLst>
          </a:prstGeom>
          <a:solidFill>
            <a:srgbClr val="FFFFFF">
              <a:shade val="85000"/>
            </a:srgbClr>
          </a:solidFill>
          <a:ln>
            <a:solidFill>
              <a:schemeClr val="tx1"/>
            </a:solidFill>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10"/>
          <a:stretch>
            <a:fillRect/>
          </a:stretch>
        </p:blipFill>
        <p:spPr>
          <a:xfrm>
            <a:off x="4596666" y="4095750"/>
            <a:ext cx="1721584" cy="2305050"/>
          </a:xfrm>
          <a:prstGeom prst="roundRect">
            <a:avLst>
              <a:gd name="adj" fmla="val 3017"/>
            </a:avLst>
          </a:prstGeom>
          <a:solidFill>
            <a:srgbClr val="FFFFFF">
              <a:shade val="85000"/>
            </a:srgbClr>
          </a:solidFill>
          <a:ln>
            <a:solidFill>
              <a:schemeClr val="tx1"/>
            </a:solidFill>
          </a:ln>
          <a:effectLst>
            <a:outerShdw blurRad="50800" dist="38100" dir="2700000" algn="tl" rotWithShape="0">
              <a:srgbClr val="000000">
                <a:alpha val="43000"/>
              </a:srgbClr>
            </a:outerShdw>
          </a:effectLst>
        </p:spPr>
      </p:pic>
      <p:sp>
        <p:nvSpPr>
          <p:cNvPr id="2" name="TextBox 1"/>
          <p:cNvSpPr txBox="1"/>
          <p:nvPr/>
        </p:nvSpPr>
        <p:spPr>
          <a:xfrm>
            <a:off x="3926168" y="284045"/>
            <a:ext cx="1264038" cy="338554"/>
          </a:xfrm>
          <a:prstGeom prst="rect">
            <a:avLst/>
          </a:prstGeom>
          <a:noFill/>
        </p:spPr>
        <p:txBody>
          <a:bodyPr wrap="none" rtlCol="0">
            <a:spAutoFit/>
          </a:bodyPr>
          <a:lstStyle/>
          <a:p>
            <a:r>
              <a:rPr lang="en-US" sz="1600" dirty="0">
                <a:solidFill>
                  <a:srgbClr val="FFFF00"/>
                </a:solidFill>
              </a:rPr>
              <a:t>G</a:t>
            </a:r>
            <a:r>
              <a:rPr lang="en-US" sz="1200" dirty="0">
                <a:solidFill>
                  <a:srgbClr val="FFFF00"/>
                </a:solidFill>
              </a:rPr>
              <a:t>ENERALIDADES</a:t>
            </a:r>
          </a:p>
        </p:txBody>
      </p:sp>
    </p:spTree>
    <p:extLst>
      <p:ext uri="{BB962C8B-B14F-4D97-AF65-F5344CB8AC3E}">
        <p14:creationId xmlns:p14="http://schemas.microsoft.com/office/powerpoint/2010/main" val="354037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normAutofit/>
          </a:bodyPr>
          <a:lstStyle/>
          <a:p>
            <a:pPr>
              <a:buSzPct val="80000"/>
              <a:buFont typeface="Wingdings" charset="2"/>
              <a:buChar char="Ø"/>
            </a:pPr>
            <a:r>
              <a:rPr lang="en-US" sz="2000" dirty="0" err="1">
                <a:solidFill>
                  <a:srgbClr val="C00000"/>
                </a:solidFill>
              </a:rPr>
              <a:t>Excesso</a:t>
            </a:r>
            <a:r>
              <a:rPr lang="en-US" sz="2000" dirty="0">
                <a:solidFill>
                  <a:srgbClr val="C00000"/>
                </a:solidFill>
              </a:rPr>
              <a:t> de </a:t>
            </a:r>
            <a:r>
              <a:rPr lang="en-US" sz="2000" dirty="0" err="1">
                <a:solidFill>
                  <a:srgbClr val="C00000"/>
                </a:solidFill>
              </a:rPr>
              <a:t>ectoplasmia</a:t>
            </a:r>
            <a:endParaRPr lang="en-US" sz="2000" dirty="0">
              <a:solidFill>
                <a:srgbClr val="C00000"/>
              </a:solidFill>
            </a:endParaRPr>
          </a:p>
          <a:p>
            <a:pPr lvl="1"/>
            <a:r>
              <a:rPr lang="en-US" sz="1800" dirty="0" err="1"/>
              <a:t>evitar</a:t>
            </a:r>
            <a:r>
              <a:rPr lang="en-US" sz="1800" dirty="0"/>
              <a:t> </a:t>
            </a:r>
            <a:r>
              <a:rPr lang="en-US" sz="1800" dirty="0" err="1"/>
              <a:t>açúcar</a:t>
            </a:r>
            <a:r>
              <a:rPr lang="en-US" sz="1800" dirty="0"/>
              <a:t> </a:t>
            </a:r>
            <a:r>
              <a:rPr lang="en-US" sz="1800" dirty="0" err="1"/>
              <a:t>refinado</a:t>
            </a:r>
            <a:r>
              <a:rPr lang="en-US" sz="1800" dirty="0"/>
              <a:t>, </a:t>
            </a:r>
            <a:r>
              <a:rPr lang="en-US" sz="1800" dirty="0" err="1"/>
              <a:t>adoçante</a:t>
            </a:r>
            <a:r>
              <a:rPr lang="en-US" sz="1800" dirty="0"/>
              <a:t> artificial, carne </a:t>
            </a:r>
            <a:r>
              <a:rPr lang="en-US" sz="1800" dirty="0" err="1"/>
              <a:t>em</a:t>
            </a:r>
            <a:r>
              <a:rPr lang="en-US" sz="1800" dirty="0"/>
              <a:t> </a:t>
            </a:r>
            <a:r>
              <a:rPr lang="en-US" sz="1800" dirty="0" err="1"/>
              <a:t>excesso</a:t>
            </a:r>
            <a:r>
              <a:rPr lang="en-US" sz="1800" dirty="0"/>
              <a:t> </a:t>
            </a:r>
            <a:r>
              <a:rPr lang="en-US" sz="1800" dirty="0" err="1"/>
              <a:t>e</a:t>
            </a:r>
            <a:r>
              <a:rPr lang="en-US" sz="1800" dirty="0"/>
              <a:t> </a:t>
            </a:r>
            <a:r>
              <a:rPr lang="en-US" sz="1800" dirty="0" err="1"/>
              <a:t>outros</a:t>
            </a:r>
            <a:r>
              <a:rPr lang="en-US" sz="1800" dirty="0"/>
              <a:t> </a:t>
            </a:r>
            <a:r>
              <a:rPr lang="en-US" sz="1800" dirty="0" err="1"/>
              <a:t>alimentos</a:t>
            </a:r>
            <a:r>
              <a:rPr lang="en-US" sz="1800" dirty="0"/>
              <a:t> </a:t>
            </a:r>
            <a:r>
              <a:rPr lang="en-US" sz="1800" dirty="0" err="1"/>
              <a:t>que</a:t>
            </a:r>
            <a:r>
              <a:rPr lang="en-US" sz="1800" dirty="0"/>
              <a:t> </a:t>
            </a:r>
            <a:r>
              <a:rPr lang="en-US" sz="1800" dirty="0" err="1"/>
              <a:t>venham</a:t>
            </a:r>
            <a:r>
              <a:rPr lang="en-US" sz="1800" dirty="0"/>
              <a:t> a </a:t>
            </a:r>
            <a:r>
              <a:rPr lang="en-US" sz="1800" dirty="0" err="1"/>
              <a:t>causar</a:t>
            </a:r>
            <a:r>
              <a:rPr lang="en-US" sz="1800" dirty="0"/>
              <a:t> </a:t>
            </a:r>
            <a:r>
              <a:rPr lang="en-US" sz="1800" dirty="0" err="1"/>
              <a:t>alteração</a:t>
            </a:r>
            <a:r>
              <a:rPr lang="en-US" sz="1800" dirty="0"/>
              <a:t> no </a:t>
            </a:r>
            <a:r>
              <a:rPr lang="en-US" sz="1800" dirty="0" err="1"/>
              <a:t>funcionamento</a:t>
            </a:r>
            <a:r>
              <a:rPr lang="en-US" sz="1800" dirty="0"/>
              <a:t> do </a:t>
            </a:r>
            <a:r>
              <a:rPr lang="en-US" sz="1800" dirty="0" err="1"/>
              <a:t>fígado</a:t>
            </a:r>
            <a:r>
              <a:rPr lang="en-US" sz="1800" dirty="0"/>
              <a:t> </a:t>
            </a:r>
          </a:p>
        </p:txBody>
      </p:sp>
      <p:pic>
        <p:nvPicPr>
          <p:cNvPr id="10" name="Picture 9"/>
          <p:cNvPicPr>
            <a:picLocks noChangeAspect="1"/>
          </p:cNvPicPr>
          <p:nvPr/>
        </p:nvPicPr>
        <p:blipFill>
          <a:blip r:embed="rId2">
            <a:clrChange>
              <a:clrFrom>
                <a:srgbClr val="000000"/>
              </a:clrFrom>
              <a:clrTo>
                <a:srgbClr val="000000">
                  <a:alpha val="0"/>
                </a:srgbClr>
              </a:clrTo>
            </a:clrChange>
          </a:blip>
          <a:stretch>
            <a:fillRect/>
          </a:stretch>
        </p:blipFill>
        <p:spPr>
          <a:xfrm>
            <a:off x="5556354" y="3200400"/>
            <a:ext cx="3435246" cy="3492500"/>
          </a:xfrm>
          <a:prstGeom prst="rect">
            <a:avLst/>
          </a:prstGeom>
          <a:effectLst>
            <a:outerShdw blurRad="50800" dist="38100" dir="2700000" algn="tl" rotWithShape="0">
              <a:prstClr val="black">
                <a:alpha val="40000"/>
              </a:prstClr>
            </a:outerShdw>
          </a:effectLst>
        </p:spPr>
      </p:pic>
      <p:pic>
        <p:nvPicPr>
          <p:cNvPr id="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70754" y="5105400"/>
            <a:ext cx="1891763" cy="1249363"/>
          </a:xfrm>
          <a:prstGeom prst="rect">
            <a:avLst/>
          </a:prstGeom>
          <a:noFill/>
          <a:ln w="9525">
            <a:noFill/>
            <a:miter lim="800000"/>
            <a:headEnd/>
            <a:tailEnd/>
          </a:ln>
        </p:spPr>
      </p:pic>
      <p:sp>
        <p:nvSpPr>
          <p:cNvPr id="8" name="TextBox 7"/>
          <p:cNvSpPr txBox="1"/>
          <p:nvPr/>
        </p:nvSpPr>
        <p:spPr>
          <a:xfrm>
            <a:off x="8139530" y="284045"/>
            <a:ext cx="1002423" cy="338554"/>
          </a:xfrm>
          <a:prstGeom prst="rect">
            <a:avLst/>
          </a:prstGeom>
          <a:noFill/>
        </p:spPr>
        <p:txBody>
          <a:bodyPr wrap="none" rtlCol="0">
            <a:spAutoFit/>
          </a:bodyPr>
          <a:lstStyle/>
          <a:p>
            <a:r>
              <a:rPr lang="en-US" sz="1600" dirty="0">
                <a:solidFill>
                  <a:srgbClr val="FFFF00"/>
                </a:solidFill>
              </a:rPr>
              <a:t>C</a:t>
            </a:r>
            <a:r>
              <a:rPr lang="en-US" sz="1200" dirty="0">
                <a:solidFill>
                  <a:srgbClr val="FFFF00"/>
                </a:solidFill>
              </a:rPr>
              <a:t>ONCLUSÃO</a:t>
            </a:r>
          </a:p>
        </p:txBody>
      </p:sp>
    </p:spTree>
    <p:extLst>
      <p:ext uri="{BB962C8B-B14F-4D97-AF65-F5344CB8AC3E}">
        <p14:creationId xmlns:p14="http://schemas.microsoft.com/office/powerpoint/2010/main" val="142670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clrChange>
              <a:clrFrom>
                <a:srgbClr val="000000"/>
              </a:clrFrom>
              <a:clrTo>
                <a:srgbClr val="000000">
                  <a:alpha val="0"/>
                </a:srgbClr>
              </a:clrTo>
            </a:clrChange>
          </a:blip>
          <a:stretch>
            <a:fillRect/>
          </a:stretch>
        </p:blipFill>
        <p:spPr>
          <a:xfrm>
            <a:off x="482600" y="3124200"/>
            <a:ext cx="1231900" cy="1193800"/>
          </a:xfrm>
          <a:prstGeom prst="rect">
            <a:avLst/>
          </a:prstGeom>
          <a:effectLst>
            <a:outerShdw blurRad="50800" dist="38100" dir="2700000">
              <a:srgbClr val="000000">
                <a:alpha val="43000"/>
              </a:srgbClr>
            </a:outerShdw>
          </a:effectLst>
        </p:spPr>
      </p:pic>
      <p:sp>
        <p:nvSpPr>
          <p:cNvPr id="10" name="Rounded Rectangle 9"/>
          <p:cNvSpPr/>
          <p:nvPr/>
        </p:nvSpPr>
        <p:spPr>
          <a:xfrm>
            <a:off x="1921299" y="3251030"/>
            <a:ext cx="4217330" cy="942428"/>
          </a:xfrm>
          <a:prstGeom prst="roundRect">
            <a:avLst/>
          </a:prstGeom>
          <a:solidFill>
            <a:srgbClr val="D9CA4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482600" y="1638300"/>
            <a:ext cx="5656029" cy="1155700"/>
            <a:chOff x="482600" y="1638300"/>
            <a:chExt cx="5656029" cy="1155700"/>
          </a:xfrm>
        </p:grpSpPr>
        <p:pic>
          <p:nvPicPr>
            <p:cNvPr id="14" name="Picture 13"/>
            <p:cNvPicPr>
              <a:picLocks noChangeAspect="1"/>
            </p:cNvPicPr>
            <p:nvPr/>
          </p:nvPicPr>
          <p:blipFill>
            <a:blip r:embed="rId3">
              <a:clrChange>
                <a:clrFrom>
                  <a:srgbClr val="000000"/>
                </a:clrFrom>
                <a:clrTo>
                  <a:srgbClr val="000000">
                    <a:alpha val="0"/>
                  </a:srgbClr>
                </a:clrTo>
              </a:clrChange>
            </a:blip>
            <a:stretch>
              <a:fillRect/>
            </a:stretch>
          </p:blipFill>
          <p:spPr>
            <a:xfrm>
              <a:off x="482600" y="1638300"/>
              <a:ext cx="1181100" cy="1155700"/>
            </a:xfrm>
            <a:prstGeom prst="rect">
              <a:avLst/>
            </a:prstGeom>
            <a:effectLst>
              <a:outerShdw blurRad="50800" dist="38100" dir="2700000">
                <a:srgbClr val="000000">
                  <a:alpha val="43000"/>
                </a:srgbClr>
              </a:outerShdw>
            </a:effectLst>
          </p:spPr>
        </p:pic>
        <p:sp>
          <p:nvSpPr>
            <p:cNvPr id="9" name="Rounded Rectangle 8"/>
            <p:cNvSpPr/>
            <p:nvPr/>
          </p:nvSpPr>
          <p:spPr>
            <a:xfrm>
              <a:off x="1921299" y="1728085"/>
              <a:ext cx="4217330" cy="942428"/>
            </a:xfrm>
            <a:prstGeom prst="roundRect">
              <a:avLst/>
            </a:prstGeom>
            <a:solidFill>
              <a:schemeClr val="accent2">
                <a:lumMod val="40000"/>
                <a:lumOff val="6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169682" y="1905245"/>
              <a:ext cx="2278589" cy="584776"/>
            </a:xfrm>
            <a:prstGeom prst="rect">
              <a:avLst/>
            </a:prstGeom>
            <a:noFill/>
          </p:spPr>
          <p:txBody>
            <a:bodyPr wrap="none" rtlCol="0">
              <a:spAutoFit/>
            </a:bodyPr>
            <a:lstStyle/>
            <a:p>
              <a:r>
                <a:rPr lang="en-US" sz="3200" dirty="0" err="1"/>
                <a:t>Alimentação</a:t>
              </a:r>
              <a:endParaRPr lang="en-US" sz="3200" dirty="0"/>
            </a:p>
          </p:txBody>
        </p:sp>
      </p:grpSp>
      <p:sp>
        <p:nvSpPr>
          <p:cNvPr id="15" name="TextBox 14"/>
          <p:cNvSpPr txBox="1"/>
          <p:nvPr/>
        </p:nvSpPr>
        <p:spPr>
          <a:xfrm>
            <a:off x="2180962" y="3345438"/>
            <a:ext cx="1027445" cy="584776"/>
          </a:xfrm>
          <a:prstGeom prst="rect">
            <a:avLst/>
          </a:prstGeom>
          <a:noFill/>
        </p:spPr>
        <p:txBody>
          <a:bodyPr wrap="none" rtlCol="0">
            <a:spAutoFit/>
          </a:bodyPr>
          <a:lstStyle/>
          <a:p>
            <a:r>
              <a:rPr lang="en-US" sz="3200" dirty="0" err="1"/>
              <a:t>Água</a:t>
            </a:r>
            <a:endParaRPr lang="en-US" sz="3200" dirty="0"/>
          </a:p>
        </p:txBody>
      </p:sp>
      <p:grpSp>
        <p:nvGrpSpPr>
          <p:cNvPr id="6" name="Group 5"/>
          <p:cNvGrpSpPr/>
          <p:nvPr/>
        </p:nvGrpSpPr>
        <p:grpSpPr>
          <a:xfrm>
            <a:off x="457200" y="4664547"/>
            <a:ext cx="5681429" cy="1234440"/>
            <a:chOff x="457200" y="4664547"/>
            <a:chExt cx="5681429" cy="1234440"/>
          </a:xfrm>
        </p:grpSpPr>
        <p:pic>
          <p:nvPicPr>
            <p:cNvPr id="11" name="Picture 10"/>
            <p:cNvPicPr>
              <a:picLocks noChangeAspect="1"/>
            </p:cNvPicPr>
            <p:nvPr/>
          </p:nvPicPr>
          <p:blipFill>
            <a:blip r:embed="rId4">
              <a:clrChange>
                <a:clrFrom>
                  <a:srgbClr val="000000"/>
                </a:clrFrom>
                <a:clrTo>
                  <a:srgbClr val="000000">
                    <a:alpha val="0"/>
                  </a:srgbClr>
                </a:clrTo>
              </a:clrChange>
            </a:blip>
            <a:stretch>
              <a:fillRect/>
            </a:stretch>
          </p:blipFill>
          <p:spPr>
            <a:xfrm>
              <a:off x="457200" y="4664547"/>
              <a:ext cx="1234440" cy="1234440"/>
            </a:xfrm>
            <a:prstGeom prst="rect">
              <a:avLst/>
            </a:prstGeom>
            <a:effectLst>
              <a:outerShdw blurRad="50800" dist="38100" dir="2700000" algn="tl" rotWithShape="0">
                <a:srgbClr val="000000">
                  <a:alpha val="43000"/>
                </a:srgbClr>
              </a:outerShdw>
            </a:effectLst>
          </p:spPr>
        </p:pic>
        <p:sp>
          <p:nvSpPr>
            <p:cNvPr id="12" name="Rounded Rectangle 11"/>
            <p:cNvSpPr/>
            <p:nvPr/>
          </p:nvSpPr>
          <p:spPr>
            <a:xfrm>
              <a:off x="1921299" y="4802819"/>
              <a:ext cx="4217330" cy="942428"/>
            </a:xfrm>
            <a:prstGeom prst="round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180962" y="4933755"/>
              <a:ext cx="2008082" cy="584776"/>
            </a:xfrm>
            <a:prstGeom prst="rect">
              <a:avLst/>
            </a:prstGeom>
            <a:noFill/>
          </p:spPr>
          <p:txBody>
            <a:bodyPr wrap="none" rtlCol="0">
              <a:spAutoFit/>
            </a:bodyPr>
            <a:lstStyle/>
            <a:p>
              <a:r>
                <a:rPr lang="en-US" sz="3200" dirty="0" err="1"/>
                <a:t>Respiração</a:t>
              </a:r>
              <a:endParaRPr lang="en-US" sz="3200" dirty="0"/>
            </a:p>
          </p:txBody>
        </p:sp>
      </p:grpSp>
      <p:sp>
        <p:nvSpPr>
          <p:cNvPr id="18" name="TextBox 17"/>
          <p:cNvSpPr txBox="1"/>
          <p:nvPr/>
        </p:nvSpPr>
        <p:spPr>
          <a:xfrm>
            <a:off x="5330622" y="284045"/>
            <a:ext cx="723275" cy="338554"/>
          </a:xfrm>
          <a:prstGeom prst="rect">
            <a:avLst/>
          </a:prstGeom>
          <a:noFill/>
        </p:spPr>
        <p:txBody>
          <a:bodyPr wrap="none" rtlCol="0">
            <a:spAutoFit/>
          </a:bodyPr>
          <a:lstStyle/>
          <a:p>
            <a:r>
              <a:rPr lang="en-US" sz="1600" dirty="0">
                <a:solidFill>
                  <a:srgbClr val="FFFF00"/>
                </a:solidFill>
              </a:rPr>
              <a:t>C</a:t>
            </a:r>
            <a:r>
              <a:rPr lang="en-US" sz="1200" dirty="0">
                <a:solidFill>
                  <a:srgbClr val="FFFF00"/>
                </a:solidFill>
              </a:rPr>
              <a:t>IÊNCIA</a:t>
            </a:r>
          </a:p>
        </p:txBody>
      </p:sp>
    </p:spTree>
    <p:extLst>
      <p:ext uri="{BB962C8B-B14F-4D97-AF65-F5344CB8AC3E}">
        <p14:creationId xmlns:p14="http://schemas.microsoft.com/office/powerpoint/2010/main" val="136031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6"/>
                                        </p:tgtEl>
                                        <p:attrNameLst>
                                          <p:attrName>style.opacity</p:attrName>
                                        </p:attrNameLst>
                                      </p:cBhvr>
                                      <p:to>
                                        <p:strVal val="0.25"/>
                                      </p:to>
                                    </p:set>
                                    <p:animEffect filter="image" prLst="opacity: 0.25">
                                      <p:cBhvr rctx="IE">
                                        <p:cTn id="7" dur="indefinite"/>
                                        <p:tgtEl>
                                          <p:spTgt spid="6"/>
                                        </p:tgtEl>
                                      </p:cBhvr>
                                    </p:animEffect>
                                  </p:childTnLst>
                                </p:cTn>
                              </p:par>
                              <p:par>
                                <p:cTn id="8" presetID="9" presetClass="emph" presetSubtype="0" nodeType="withEffect">
                                  <p:stCondLst>
                                    <p:cond delay="0"/>
                                  </p:stCondLst>
                                  <p:childTnLst>
                                    <p:set>
                                      <p:cBhvr rctx="PPT">
                                        <p:cTn id="9" dur="indefinite"/>
                                        <p:tgtEl>
                                          <p:spTgt spid="4"/>
                                        </p:tgtEl>
                                        <p:attrNameLst>
                                          <p:attrName>style.opacity</p:attrName>
                                        </p:attrNameLst>
                                      </p:cBhvr>
                                      <p:to>
                                        <p:strVal val="0.25"/>
                                      </p:to>
                                    </p:set>
                                    <p:animEffect filter="image" prLst="opacity: 0.25">
                                      <p:cBhvr rctx="IE">
                                        <p:cTn id="10"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flipV="1">
            <a:off x="5223498" y="3540257"/>
            <a:ext cx="1981200" cy="129540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747889" y="1899539"/>
            <a:ext cx="8023526" cy="849936"/>
          </a:xfrm>
          <a:prstGeom prst="roundRect">
            <a:avLst/>
          </a:prstGeom>
          <a:solidFill>
            <a:srgbClr val="D9CA4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47889" y="1989283"/>
            <a:ext cx="8023526" cy="646331"/>
          </a:xfrm>
          <a:prstGeom prst="rect">
            <a:avLst/>
          </a:prstGeom>
          <a:noFill/>
        </p:spPr>
        <p:txBody>
          <a:bodyPr wrap="square" rtlCol="0">
            <a:spAutoFit/>
          </a:bodyPr>
          <a:lstStyle/>
          <a:p>
            <a:r>
              <a:rPr lang="en-US" dirty="0"/>
              <a:t>A </a:t>
            </a:r>
            <a:r>
              <a:rPr lang="en-US" dirty="0" err="1"/>
              <a:t>água</a:t>
            </a:r>
            <a:r>
              <a:rPr lang="en-US" dirty="0"/>
              <a:t> </a:t>
            </a:r>
            <a:r>
              <a:rPr lang="en-US" dirty="0" err="1"/>
              <a:t>é</a:t>
            </a:r>
            <a:r>
              <a:rPr lang="en-US" dirty="0"/>
              <a:t> o </a:t>
            </a:r>
            <a:r>
              <a:rPr lang="en-US" dirty="0" err="1"/>
              <a:t>meio</a:t>
            </a:r>
            <a:r>
              <a:rPr lang="en-US" dirty="0"/>
              <a:t> de </a:t>
            </a:r>
            <a:r>
              <a:rPr lang="en-US" dirty="0" err="1"/>
              <a:t>transporte</a:t>
            </a:r>
            <a:r>
              <a:rPr lang="en-US" dirty="0"/>
              <a:t> de </a:t>
            </a:r>
            <a:r>
              <a:rPr lang="en-US" dirty="0" err="1"/>
              <a:t>fluidos</a:t>
            </a:r>
            <a:r>
              <a:rPr lang="en-US" dirty="0"/>
              <a:t> </a:t>
            </a:r>
            <a:r>
              <a:rPr lang="en-US" dirty="0" err="1"/>
              <a:t>vitais</a:t>
            </a:r>
            <a:r>
              <a:rPr lang="en-US" dirty="0"/>
              <a:t>, </a:t>
            </a:r>
            <a:r>
              <a:rPr lang="en-US" dirty="0" err="1"/>
              <a:t>portanto</a:t>
            </a:r>
            <a:r>
              <a:rPr lang="en-US" dirty="0"/>
              <a:t> </a:t>
            </a:r>
            <a:r>
              <a:rPr lang="en-US" dirty="0" err="1"/>
              <a:t>sua</a:t>
            </a:r>
            <a:r>
              <a:rPr lang="en-US" dirty="0"/>
              <a:t> </a:t>
            </a:r>
            <a:r>
              <a:rPr lang="en-US" dirty="0" err="1"/>
              <a:t>qualidade</a:t>
            </a:r>
            <a:r>
              <a:rPr lang="en-US" dirty="0"/>
              <a:t> </a:t>
            </a:r>
            <a:r>
              <a:rPr lang="en-US" dirty="0" err="1"/>
              <a:t>é</a:t>
            </a:r>
            <a:r>
              <a:rPr lang="en-US" dirty="0"/>
              <a:t> de fundamental </a:t>
            </a:r>
            <a:r>
              <a:rPr lang="en-US" dirty="0" err="1"/>
              <a:t>importância</a:t>
            </a:r>
            <a:r>
              <a:rPr lang="en-US" dirty="0"/>
              <a:t> </a:t>
            </a:r>
            <a:r>
              <a:rPr lang="en-US" dirty="0" err="1"/>
              <a:t>durante</a:t>
            </a:r>
            <a:r>
              <a:rPr lang="en-US" dirty="0"/>
              <a:t> o </a:t>
            </a:r>
            <a:r>
              <a:rPr lang="en-US" dirty="0" err="1"/>
              <a:t>processo</a:t>
            </a:r>
            <a:r>
              <a:rPr lang="en-US" dirty="0"/>
              <a:t> de </a:t>
            </a:r>
            <a:r>
              <a:rPr lang="en-US" dirty="0" err="1"/>
              <a:t>fluidificação</a:t>
            </a:r>
            <a:endParaRPr lang="en-US" dirty="0"/>
          </a:p>
        </p:txBody>
      </p:sp>
      <p:pic>
        <p:nvPicPr>
          <p:cNvPr id="8" name="Picture 7"/>
          <p:cNvPicPr>
            <a:picLocks noChangeAspect="1"/>
          </p:cNvPicPr>
          <p:nvPr/>
        </p:nvPicPr>
        <p:blipFill>
          <a:blip r:embed="rId2">
            <a:clrChange>
              <a:clrFrom>
                <a:srgbClr val="FFFFFF"/>
              </a:clrFrom>
              <a:clrTo>
                <a:srgbClr val="FFFFFF">
                  <a:alpha val="0"/>
                </a:srgbClr>
              </a:clrTo>
            </a:clrChange>
          </a:blip>
          <a:stretch>
            <a:fillRect/>
          </a:stretch>
        </p:blipFill>
        <p:spPr>
          <a:xfrm>
            <a:off x="3443750" y="4128757"/>
            <a:ext cx="2034028" cy="2256620"/>
          </a:xfrm>
          <a:prstGeom prst="rect">
            <a:avLst/>
          </a:prstGeom>
        </p:spPr>
      </p:pic>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6741257" y="2634577"/>
            <a:ext cx="2540000" cy="3810000"/>
          </a:xfrm>
          <a:prstGeom prst="rect">
            <a:avLst/>
          </a:prstGeom>
        </p:spPr>
      </p:pic>
      <p:sp>
        <p:nvSpPr>
          <p:cNvPr id="9" name="Rounded Rectangle 8"/>
          <p:cNvSpPr/>
          <p:nvPr/>
        </p:nvSpPr>
        <p:spPr>
          <a:xfrm>
            <a:off x="381001" y="986432"/>
            <a:ext cx="2833706" cy="51593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itle 11"/>
          <p:cNvSpPr txBox="1">
            <a:spLocks/>
          </p:cNvSpPr>
          <p:nvPr/>
        </p:nvSpPr>
        <p:spPr>
          <a:xfrm>
            <a:off x="991706" y="986432"/>
            <a:ext cx="2242632" cy="5159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err="1">
                <a:solidFill>
                  <a:srgbClr val="FFFFFF"/>
                </a:solidFill>
              </a:rPr>
              <a:t>Água</a:t>
            </a:r>
            <a:endParaRPr lang="en-US" sz="1800" dirty="0">
              <a:solidFill>
                <a:srgbClr val="FFFFFF"/>
              </a:solidFill>
            </a:endParaRPr>
          </a:p>
        </p:txBody>
      </p:sp>
      <p:pic>
        <p:nvPicPr>
          <p:cNvPr id="11" name="Picture 10"/>
          <p:cNvPicPr>
            <a:picLocks noChangeAspect="1"/>
          </p:cNvPicPr>
          <p:nvPr/>
        </p:nvPicPr>
        <p:blipFill>
          <a:blip r:embed="rId4">
            <a:clrChange>
              <a:clrFrom>
                <a:srgbClr val="000000"/>
              </a:clrFrom>
              <a:clrTo>
                <a:srgbClr val="000000">
                  <a:alpha val="0"/>
                </a:srgbClr>
              </a:clrTo>
            </a:clrChange>
          </a:blip>
          <a:stretch>
            <a:fillRect/>
          </a:stretch>
        </p:blipFill>
        <p:spPr>
          <a:xfrm>
            <a:off x="544128" y="1012924"/>
            <a:ext cx="475488" cy="475488"/>
          </a:xfrm>
          <a:prstGeom prst="rect">
            <a:avLst/>
          </a:prstGeom>
          <a:effectLst>
            <a:outerShdw blurRad="50800" dist="38100" dir="2700000">
              <a:srgbClr val="000000">
                <a:alpha val="43000"/>
              </a:srgbClr>
            </a:outerShdw>
          </a:effectLst>
        </p:spPr>
      </p:pic>
      <p:sp>
        <p:nvSpPr>
          <p:cNvPr id="13" name="TextBox 12"/>
          <p:cNvSpPr txBox="1"/>
          <p:nvPr/>
        </p:nvSpPr>
        <p:spPr>
          <a:xfrm>
            <a:off x="5330622" y="284045"/>
            <a:ext cx="723275" cy="338554"/>
          </a:xfrm>
          <a:prstGeom prst="rect">
            <a:avLst/>
          </a:prstGeom>
          <a:noFill/>
        </p:spPr>
        <p:txBody>
          <a:bodyPr wrap="none" rtlCol="0">
            <a:spAutoFit/>
          </a:bodyPr>
          <a:lstStyle/>
          <a:p>
            <a:r>
              <a:rPr lang="en-US" sz="1600" dirty="0">
                <a:solidFill>
                  <a:srgbClr val="FFFF00"/>
                </a:solidFill>
              </a:rPr>
              <a:t>C</a:t>
            </a:r>
            <a:r>
              <a:rPr lang="en-US" sz="1200" dirty="0">
                <a:solidFill>
                  <a:srgbClr val="FFFF00"/>
                </a:solidFill>
              </a:rPr>
              <a:t>IÊNCIA</a:t>
            </a:r>
          </a:p>
        </p:txBody>
      </p:sp>
    </p:spTree>
    <p:extLst>
      <p:ext uri="{BB962C8B-B14F-4D97-AF65-F5344CB8AC3E}">
        <p14:creationId xmlns:p14="http://schemas.microsoft.com/office/powerpoint/2010/main" val="239243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14479" y="2053874"/>
            <a:ext cx="7889771" cy="580703"/>
          </a:xfrm>
          <a:prstGeom prst="roundRect">
            <a:avLst/>
          </a:prstGeom>
          <a:solidFill>
            <a:srgbClr val="D9CA4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806172" y="2125198"/>
            <a:ext cx="6263807" cy="369332"/>
          </a:xfrm>
          <a:prstGeom prst="rect">
            <a:avLst/>
          </a:prstGeom>
          <a:noFill/>
        </p:spPr>
        <p:txBody>
          <a:bodyPr wrap="square" rtlCol="0">
            <a:spAutoFit/>
          </a:bodyPr>
          <a:lstStyle/>
          <a:p>
            <a:r>
              <a:rPr lang="en-US" dirty="0" err="1"/>
              <a:t>Beber</a:t>
            </a:r>
            <a:r>
              <a:rPr lang="en-US" dirty="0"/>
              <a:t> </a:t>
            </a:r>
            <a:r>
              <a:rPr lang="en-US" dirty="0" err="1"/>
              <a:t>muita</a:t>
            </a:r>
            <a:r>
              <a:rPr lang="en-US" dirty="0"/>
              <a:t> </a:t>
            </a:r>
            <a:r>
              <a:rPr lang="en-US" dirty="0" err="1"/>
              <a:t>água</a:t>
            </a:r>
            <a:r>
              <a:rPr lang="en-US" dirty="0"/>
              <a:t> </a:t>
            </a:r>
            <a:r>
              <a:rPr lang="en-US" dirty="0" err="1"/>
              <a:t>ajuda</a:t>
            </a:r>
            <a:r>
              <a:rPr lang="en-US" dirty="0"/>
              <a:t> </a:t>
            </a:r>
            <a:r>
              <a:rPr lang="en-US" dirty="0" err="1"/>
              <a:t>na</a:t>
            </a:r>
            <a:r>
              <a:rPr lang="en-US" dirty="0"/>
              <a:t> </a:t>
            </a:r>
            <a:r>
              <a:rPr lang="en-US" dirty="0" err="1"/>
              <a:t>distribuição</a:t>
            </a:r>
            <a:r>
              <a:rPr lang="en-US" dirty="0"/>
              <a:t> de </a:t>
            </a:r>
            <a:r>
              <a:rPr lang="en-US" dirty="0" err="1"/>
              <a:t>Ectoplasma</a:t>
            </a:r>
            <a:r>
              <a:rPr lang="en-US" dirty="0"/>
              <a:t> </a:t>
            </a:r>
            <a:r>
              <a:rPr lang="en-US" dirty="0" err="1"/>
              <a:t>pelo</a:t>
            </a:r>
            <a:r>
              <a:rPr lang="en-US" dirty="0"/>
              <a:t> </a:t>
            </a:r>
            <a:r>
              <a:rPr lang="en-US" dirty="0" err="1"/>
              <a:t>corpo</a:t>
            </a:r>
            <a:endParaRPr lang="en-US" dirty="0"/>
          </a:p>
        </p:txBody>
      </p:sp>
      <p:cxnSp>
        <p:nvCxnSpPr>
          <p:cNvPr id="12" name="Straight Arrow Connector 11"/>
          <p:cNvCxnSpPr/>
          <p:nvPr/>
        </p:nvCxnSpPr>
        <p:spPr>
          <a:xfrm flipV="1">
            <a:off x="5223498" y="3540257"/>
            <a:ext cx="1981200" cy="129540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2">
            <a:clrChange>
              <a:clrFrom>
                <a:srgbClr val="FFFFFF"/>
              </a:clrFrom>
              <a:clrTo>
                <a:srgbClr val="FFFFFF">
                  <a:alpha val="0"/>
                </a:srgbClr>
              </a:clrTo>
            </a:clrChange>
          </a:blip>
          <a:stretch>
            <a:fillRect/>
          </a:stretch>
        </p:blipFill>
        <p:spPr>
          <a:xfrm>
            <a:off x="3443750" y="4128757"/>
            <a:ext cx="2034028" cy="22566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6741257" y="2634577"/>
            <a:ext cx="2540000" cy="3810000"/>
          </a:xfrm>
          <a:prstGeom prst="rect">
            <a:avLst/>
          </a:prstGeom>
        </p:spPr>
      </p:pic>
      <p:cxnSp>
        <p:nvCxnSpPr>
          <p:cNvPr id="20" name="Straight Arrow Connector 19"/>
          <p:cNvCxnSpPr/>
          <p:nvPr/>
        </p:nvCxnSpPr>
        <p:spPr>
          <a:xfrm flipV="1">
            <a:off x="7465111" y="4176294"/>
            <a:ext cx="914400" cy="38100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450981" y="4557294"/>
            <a:ext cx="1066800" cy="45720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6841380" y="4786627"/>
            <a:ext cx="838200" cy="38100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381001" y="986432"/>
            <a:ext cx="2833706" cy="51593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Title 11"/>
          <p:cNvSpPr txBox="1">
            <a:spLocks/>
          </p:cNvSpPr>
          <p:nvPr/>
        </p:nvSpPr>
        <p:spPr>
          <a:xfrm>
            <a:off x="991706" y="986432"/>
            <a:ext cx="2242632" cy="5159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err="1">
                <a:solidFill>
                  <a:srgbClr val="FFFFFF"/>
                </a:solidFill>
              </a:rPr>
              <a:t>Água</a:t>
            </a:r>
            <a:endParaRPr lang="en-US" sz="1800" dirty="0">
              <a:solidFill>
                <a:srgbClr val="FFFFFF"/>
              </a:solidFill>
            </a:endParaRPr>
          </a:p>
        </p:txBody>
      </p:sp>
      <p:pic>
        <p:nvPicPr>
          <p:cNvPr id="18" name="Picture 17"/>
          <p:cNvPicPr>
            <a:picLocks noChangeAspect="1"/>
          </p:cNvPicPr>
          <p:nvPr/>
        </p:nvPicPr>
        <p:blipFill>
          <a:blip r:embed="rId4">
            <a:clrChange>
              <a:clrFrom>
                <a:srgbClr val="000000"/>
              </a:clrFrom>
              <a:clrTo>
                <a:srgbClr val="000000">
                  <a:alpha val="0"/>
                </a:srgbClr>
              </a:clrTo>
            </a:clrChange>
          </a:blip>
          <a:stretch>
            <a:fillRect/>
          </a:stretch>
        </p:blipFill>
        <p:spPr>
          <a:xfrm>
            <a:off x="544128" y="1012924"/>
            <a:ext cx="475488" cy="475488"/>
          </a:xfrm>
          <a:prstGeom prst="rect">
            <a:avLst/>
          </a:prstGeom>
          <a:effectLst>
            <a:outerShdw blurRad="50800" dist="38100" dir="2700000">
              <a:srgbClr val="000000">
                <a:alpha val="43000"/>
              </a:srgbClr>
            </a:outerShdw>
          </a:effectLst>
        </p:spPr>
      </p:pic>
      <p:sp>
        <p:nvSpPr>
          <p:cNvPr id="15" name="TextBox 14"/>
          <p:cNvSpPr txBox="1"/>
          <p:nvPr/>
        </p:nvSpPr>
        <p:spPr>
          <a:xfrm>
            <a:off x="5330622" y="284045"/>
            <a:ext cx="723275" cy="338554"/>
          </a:xfrm>
          <a:prstGeom prst="rect">
            <a:avLst/>
          </a:prstGeom>
          <a:noFill/>
        </p:spPr>
        <p:txBody>
          <a:bodyPr wrap="none" rtlCol="0">
            <a:spAutoFit/>
          </a:bodyPr>
          <a:lstStyle/>
          <a:p>
            <a:r>
              <a:rPr lang="en-US" sz="1600" dirty="0">
                <a:solidFill>
                  <a:srgbClr val="FFFF00"/>
                </a:solidFill>
              </a:rPr>
              <a:t>C</a:t>
            </a:r>
            <a:r>
              <a:rPr lang="en-US" sz="1200" dirty="0">
                <a:solidFill>
                  <a:srgbClr val="FFFF00"/>
                </a:solidFill>
              </a:rPr>
              <a:t>IÊNCIA</a:t>
            </a:r>
          </a:p>
        </p:txBody>
      </p:sp>
    </p:spTree>
    <p:extLst>
      <p:ext uri="{BB962C8B-B14F-4D97-AF65-F5344CB8AC3E}">
        <p14:creationId xmlns:p14="http://schemas.microsoft.com/office/powerpoint/2010/main" val="368778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clrChange>
              <a:clrFrom>
                <a:srgbClr val="000000"/>
              </a:clrFrom>
              <a:clrTo>
                <a:srgbClr val="000000">
                  <a:alpha val="0"/>
                </a:srgbClr>
              </a:clrTo>
            </a:clrChange>
          </a:blip>
          <a:stretch>
            <a:fillRect/>
          </a:stretch>
        </p:blipFill>
        <p:spPr>
          <a:xfrm>
            <a:off x="457200" y="4664547"/>
            <a:ext cx="1234440" cy="1234440"/>
          </a:xfrm>
          <a:prstGeom prst="rect">
            <a:avLst/>
          </a:prstGeom>
          <a:effectLst>
            <a:outerShdw blurRad="50800" dist="38100" dir="2700000" algn="tl" rotWithShape="0">
              <a:srgbClr val="000000">
                <a:alpha val="43000"/>
              </a:srgbClr>
            </a:outerShdw>
          </a:effectLst>
        </p:spPr>
      </p:pic>
      <p:sp>
        <p:nvSpPr>
          <p:cNvPr id="12" name="Rounded Rectangle 11"/>
          <p:cNvSpPr/>
          <p:nvPr/>
        </p:nvSpPr>
        <p:spPr>
          <a:xfrm>
            <a:off x="1921299" y="4802819"/>
            <a:ext cx="4217330" cy="942428"/>
          </a:xfrm>
          <a:prstGeom prst="round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482600" y="1638300"/>
            <a:ext cx="5656029" cy="1155700"/>
            <a:chOff x="482600" y="1638300"/>
            <a:chExt cx="5656029" cy="1155700"/>
          </a:xfrm>
        </p:grpSpPr>
        <p:pic>
          <p:nvPicPr>
            <p:cNvPr id="14" name="Picture 13"/>
            <p:cNvPicPr>
              <a:picLocks noChangeAspect="1"/>
            </p:cNvPicPr>
            <p:nvPr/>
          </p:nvPicPr>
          <p:blipFill>
            <a:blip r:embed="rId3">
              <a:clrChange>
                <a:clrFrom>
                  <a:srgbClr val="000000"/>
                </a:clrFrom>
                <a:clrTo>
                  <a:srgbClr val="000000">
                    <a:alpha val="0"/>
                  </a:srgbClr>
                </a:clrTo>
              </a:clrChange>
            </a:blip>
            <a:stretch>
              <a:fillRect/>
            </a:stretch>
          </p:blipFill>
          <p:spPr>
            <a:xfrm>
              <a:off x="482600" y="1638300"/>
              <a:ext cx="1181100" cy="1155700"/>
            </a:xfrm>
            <a:prstGeom prst="rect">
              <a:avLst/>
            </a:prstGeom>
            <a:effectLst>
              <a:outerShdw blurRad="50800" dist="38100" dir="2700000">
                <a:srgbClr val="000000">
                  <a:alpha val="43000"/>
                </a:srgbClr>
              </a:outerShdw>
            </a:effectLst>
          </p:spPr>
        </p:pic>
        <p:sp>
          <p:nvSpPr>
            <p:cNvPr id="9" name="Rounded Rectangle 8"/>
            <p:cNvSpPr/>
            <p:nvPr/>
          </p:nvSpPr>
          <p:spPr>
            <a:xfrm>
              <a:off x="1921299" y="1728085"/>
              <a:ext cx="4217330" cy="942428"/>
            </a:xfrm>
            <a:prstGeom prst="roundRect">
              <a:avLst/>
            </a:prstGeom>
            <a:solidFill>
              <a:schemeClr val="accent2">
                <a:lumMod val="40000"/>
                <a:lumOff val="6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169682" y="1905245"/>
              <a:ext cx="2278589" cy="584776"/>
            </a:xfrm>
            <a:prstGeom prst="rect">
              <a:avLst/>
            </a:prstGeom>
            <a:noFill/>
          </p:spPr>
          <p:txBody>
            <a:bodyPr wrap="none" rtlCol="0">
              <a:spAutoFit/>
            </a:bodyPr>
            <a:lstStyle/>
            <a:p>
              <a:r>
                <a:rPr lang="en-US" sz="3200" dirty="0" err="1"/>
                <a:t>Alimentação</a:t>
              </a:r>
              <a:endParaRPr lang="en-US" sz="3200" dirty="0"/>
            </a:p>
          </p:txBody>
        </p:sp>
      </p:grpSp>
      <p:grpSp>
        <p:nvGrpSpPr>
          <p:cNvPr id="5" name="Group 4"/>
          <p:cNvGrpSpPr/>
          <p:nvPr/>
        </p:nvGrpSpPr>
        <p:grpSpPr>
          <a:xfrm>
            <a:off x="482600" y="3124200"/>
            <a:ext cx="5656029" cy="1193800"/>
            <a:chOff x="482600" y="3124200"/>
            <a:chExt cx="5656029" cy="1193800"/>
          </a:xfrm>
        </p:grpSpPr>
        <p:pic>
          <p:nvPicPr>
            <p:cNvPr id="13" name="Picture 12"/>
            <p:cNvPicPr>
              <a:picLocks noChangeAspect="1"/>
            </p:cNvPicPr>
            <p:nvPr/>
          </p:nvPicPr>
          <p:blipFill>
            <a:blip r:embed="rId4">
              <a:clrChange>
                <a:clrFrom>
                  <a:srgbClr val="000000"/>
                </a:clrFrom>
                <a:clrTo>
                  <a:srgbClr val="000000">
                    <a:alpha val="0"/>
                  </a:srgbClr>
                </a:clrTo>
              </a:clrChange>
            </a:blip>
            <a:stretch>
              <a:fillRect/>
            </a:stretch>
          </p:blipFill>
          <p:spPr>
            <a:xfrm>
              <a:off x="482600" y="3124200"/>
              <a:ext cx="1231900" cy="1193800"/>
            </a:xfrm>
            <a:prstGeom prst="rect">
              <a:avLst/>
            </a:prstGeom>
            <a:effectLst>
              <a:outerShdw blurRad="50800" dist="38100" dir="2700000">
                <a:srgbClr val="000000">
                  <a:alpha val="43000"/>
                </a:srgbClr>
              </a:outerShdw>
            </a:effectLst>
          </p:spPr>
        </p:pic>
        <p:sp>
          <p:nvSpPr>
            <p:cNvPr id="10" name="Rounded Rectangle 9"/>
            <p:cNvSpPr/>
            <p:nvPr/>
          </p:nvSpPr>
          <p:spPr>
            <a:xfrm>
              <a:off x="1921299" y="3251030"/>
              <a:ext cx="4217330" cy="942428"/>
            </a:xfrm>
            <a:prstGeom prst="roundRect">
              <a:avLst/>
            </a:prstGeom>
            <a:solidFill>
              <a:srgbClr val="D9CA4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180962" y="3345438"/>
              <a:ext cx="1027445" cy="584776"/>
            </a:xfrm>
            <a:prstGeom prst="rect">
              <a:avLst/>
            </a:prstGeom>
            <a:noFill/>
          </p:spPr>
          <p:txBody>
            <a:bodyPr wrap="none" rtlCol="0">
              <a:spAutoFit/>
            </a:bodyPr>
            <a:lstStyle/>
            <a:p>
              <a:r>
                <a:rPr lang="en-US" sz="3200" dirty="0" err="1"/>
                <a:t>Água</a:t>
              </a:r>
              <a:endParaRPr lang="en-US" sz="3200" dirty="0"/>
            </a:p>
          </p:txBody>
        </p:sp>
      </p:grpSp>
      <p:sp>
        <p:nvSpPr>
          <p:cNvPr id="16" name="TextBox 15"/>
          <p:cNvSpPr txBox="1"/>
          <p:nvPr/>
        </p:nvSpPr>
        <p:spPr>
          <a:xfrm>
            <a:off x="2180962" y="4933755"/>
            <a:ext cx="2008082" cy="584776"/>
          </a:xfrm>
          <a:prstGeom prst="rect">
            <a:avLst/>
          </a:prstGeom>
          <a:noFill/>
        </p:spPr>
        <p:txBody>
          <a:bodyPr wrap="none" rtlCol="0">
            <a:spAutoFit/>
          </a:bodyPr>
          <a:lstStyle/>
          <a:p>
            <a:r>
              <a:rPr lang="en-US" sz="3200" dirty="0" err="1"/>
              <a:t>Respiração</a:t>
            </a:r>
            <a:endParaRPr lang="en-US" sz="3200" dirty="0"/>
          </a:p>
        </p:txBody>
      </p:sp>
      <p:sp>
        <p:nvSpPr>
          <p:cNvPr id="18" name="TextBox 17"/>
          <p:cNvSpPr txBox="1"/>
          <p:nvPr/>
        </p:nvSpPr>
        <p:spPr>
          <a:xfrm>
            <a:off x="5330622" y="284045"/>
            <a:ext cx="723275" cy="338554"/>
          </a:xfrm>
          <a:prstGeom prst="rect">
            <a:avLst/>
          </a:prstGeom>
          <a:noFill/>
        </p:spPr>
        <p:txBody>
          <a:bodyPr wrap="none" rtlCol="0">
            <a:spAutoFit/>
          </a:bodyPr>
          <a:lstStyle/>
          <a:p>
            <a:r>
              <a:rPr lang="en-US" sz="1600" dirty="0">
                <a:solidFill>
                  <a:srgbClr val="FFFF00"/>
                </a:solidFill>
              </a:rPr>
              <a:t>C</a:t>
            </a:r>
            <a:r>
              <a:rPr lang="en-US" sz="1200" dirty="0">
                <a:solidFill>
                  <a:srgbClr val="FFFF00"/>
                </a:solidFill>
              </a:rPr>
              <a:t>IÊNCIA</a:t>
            </a:r>
          </a:p>
        </p:txBody>
      </p:sp>
    </p:spTree>
    <p:extLst>
      <p:ext uri="{BB962C8B-B14F-4D97-AF65-F5344CB8AC3E}">
        <p14:creationId xmlns:p14="http://schemas.microsoft.com/office/powerpoint/2010/main" val="186768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25"/>
                                      </p:to>
                                    </p:set>
                                    <p:animEffect filter="image" prLst="opacity: 0.25">
                                      <p:cBhvr rctx="IE">
                                        <p:cTn id="7" dur="indefinite"/>
                                        <p:tgtEl>
                                          <p:spTgt spid="4"/>
                                        </p:tgtEl>
                                      </p:cBhvr>
                                    </p:animEffect>
                                  </p:child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25"/>
                                      </p:to>
                                    </p:set>
                                    <p:animEffect filter="image" prLst="opacity: 0.25">
                                      <p:cBhvr rctx="IE">
                                        <p:cTn id="1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240580" y="5638800"/>
            <a:ext cx="3212420" cy="369332"/>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1">
                    <a:lumMod val="50000"/>
                  </a:schemeClr>
                </a:solidFill>
                <a:latin typeface="Calibri"/>
                <a:cs typeface="Calibri"/>
              </a:rPr>
              <a:t>Luz </a:t>
            </a:r>
            <a:r>
              <a:rPr lang="en-US" dirty="0" err="1">
                <a:solidFill>
                  <a:schemeClr val="accent1">
                    <a:lumMod val="50000"/>
                  </a:schemeClr>
                </a:solidFill>
                <a:latin typeface="Calibri"/>
                <a:cs typeface="Calibri"/>
              </a:rPr>
              <a:t>Solar+FCU</a:t>
            </a:r>
            <a:r>
              <a:rPr lang="en-US" dirty="0">
                <a:solidFill>
                  <a:schemeClr val="accent1">
                    <a:lumMod val="50000"/>
                  </a:schemeClr>
                </a:solidFill>
                <a:latin typeface="Calibri"/>
                <a:cs typeface="Calibri"/>
              </a:rPr>
              <a:t>=</a:t>
            </a:r>
            <a:r>
              <a:rPr lang="en-US" dirty="0" err="1">
                <a:solidFill>
                  <a:schemeClr val="accent1">
                    <a:lumMod val="50000"/>
                  </a:schemeClr>
                </a:solidFill>
                <a:latin typeface="Calibri"/>
                <a:cs typeface="Calibri"/>
              </a:rPr>
              <a:t>Oxigênio</a:t>
            </a:r>
            <a:endParaRPr lang="en-US" dirty="0">
              <a:solidFill>
                <a:schemeClr val="accent1">
                  <a:lumMod val="50000"/>
                </a:schemeClr>
              </a:solidFill>
              <a:latin typeface="Calibri"/>
              <a:cs typeface="Calibri"/>
            </a:endParaRPr>
          </a:p>
        </p:txBody>
      </p:sp>
      <p:pic>
        <p:nvPicPr>
          <p:cNvPr id="8" name="Picture 11"/>
          <p:cNvPicPr>
            <a:picLocks noChangeAspect="1" noChangeArrowheads="1"/>
          </p:cNvPicPr>
          <p:nvPr/>
        </p:nvPicPr>
        <p:blipFill>
          <a:blip r:embed="rId2"/>
          <a:srcRect/>
          <a:stretch>
            <a:fillRect/>
          </a:stretch>
        </p:blipFill>
        <p:spPr bwMode="auto">
          <a:xfrm>
            <a:off x="219944" y="3629536"/>
            <a:ext cx="2611437" cy="2048951"/>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9" name="Picture 13"/>
          <p:cNvPicPr>
            <a:picLocks noChangeAspect="1" noChangeArrowheads="1"/>
          </p:cNvPicPr>
          <p:nvPr/>
        </p:nvPicPr>
        <p:blipFill>
          <a:blip r:embed="rId3"/>
          <a:srcRect/>
          <a:stretch>
            <a:fillRect/>
          </a:stretch>
        </p:blipFill>
        <p:spPr bwMode="auto">
          <a:xfrm>
            <a:off x="3429000" y="3429000"/>
            <a:ext cx="1568450" cy="228600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10" name="Text Box 14"/>
          <p:cNvSpPr txBox="1">
            <a:spLocks noChangeArrowheads="1"/>
          </p:cNvSpPr>
          <p:nvPr/>
        </p:nvSpPr>
        <p:spPr bwMode="auto">
          <a:xfrm>
            <a:off x="3733800" y="5638800"/>
            <a:ext cx="968121" cy="369332"/>
          </a:xfrm>
          <a:prstGeom prst="rect">
            <a:avLst/>
          </a:prstGeom>
          <a:noFill/>
          <a:ln w="9525">
            <a:noFill/>
            <a:miter lim="800000"/>
            <a:headEnd/>
            <a:tailEnd/>
          </a:ln>
          <a:effectLst/>
        </p:spPr>
        <p:txBody>
          <a:bodyPr wrap="none">
            <a:prstTxWarp prst="textNoShape">
              <a:avLst/>
            </a:prstTxWarp>
            <a:spAutoFit/>
          </a:bodyPr>
          <a:lstStyle/>
          <a:p>
            <a:r>
              <a:rPr lang="en-US" dirty="0" err="1">
                <a:solidFill>
                  <a:schemeClr val="accent1">
                    <a:lumMod val="50000"/>
                  </a:schemeClr>
                </a:solidFill>
                <a:latin typeface="Calibri"/>
                <a:cs typeface="Calibri"/>
              </a:rPr>
              <a:t>Inalação</a:t>
            </a:r>
            <a:endParaRPr lang="en-US" dirty="0">
              <a:solidFill>
                <a:schemeClr val="accent1">
                  <a:lumMod val="50000"/>
                </a:schemeClr>
              </a:solidFill>
              <a:latin typeface="Calibri"/>
              <a:cs typeface="Calibri"/>
            </a:endParaRPr>
          </a:p>
        </p:txBody>
      </p:sp>
      <p:graphicFrame>
        <p:nvGraphicFramePr>
          <p:cNvPr id="11" name="Object 15"/>
          <p:cNvGraphicFramePr>
            <a:graphicFrameLocks noChangeAspect="1"/>
          </p:cNvGraphicFramePr>
          <p:nvPr>
            <p:extLst>
              <p:ext uri="{D42A27DB-BD31-4B8C-83A1-F6EECF244321}">
                <p14:modId xmlns:p14="http://schemas.microsoft.com/office/powerpoint/2010/main" val="595882099"/>
              </p:ext>
            </p:extLst>
          </p:nvPr>
        </p:nvGraphicFramePr>
        <p:xfrm>
          <a:off x="5574772" y="3719512"/>
          <a:ext cx="3308744" cy="1919288"/>
        </p:xfrm>
        <a:graphic>
          <a:graphicData uri="http://schemas.openxmlformats.org/presentationml/2006/ole">
            <mc:AlternateContent xmlns:mc="http://schemas.openxmlformats.org/markup-compatibility/2006">
              <mc:Choice xmlns:v="urn:schemas-microsoft-com:vml" Requires="v">
                <p:oleObj name="Image" r:id="rId4" imgW="12533333" imgH="7263492" progId="">
                  <p:embed/>
                </p:oleObj>
              </mc:Choice>
              <mc:Fallback>
                <p:oleObj name="Image" r:id="rId4" imgW="12533333" imgH="7263492" progId="">
                  <p:embed/>
                  <p:pic>
                    <p:nvPicPr>
                      <p:cNvPr id="11"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4772" y="3719512"/>
                        <a:ext cx="3308744" cy="1919288"/>
                      </a:xfrm>
                      <a:prstGeom prst="rect">
                        <a:avLst/>
                      </a:prstGeom>
                      <a:noFill/>
                      <a:ln w="3175">
                        <a:solidFill>
                          <a:schemeClr val="tx1"/>
                        </a:solidFill>
                        <a:miter lim="800000"/>
                        <a:headEnd/>
                        <a:tailEnd/>
                      </a:ln>
                      <a:effectLst/>
                    </p:spPr>
                  </p:pic>
                </p:oleObj>
              </mc:Fallback>
            </mc:AlternateContent>
          </a:graphicData>
        </a:graphic>
      </p:graphicFrame>
      <p:sp>
        <p:nvSpPr>
          <p:cNvPr id="12" name="Text Box 17"/>
          <p:cNvSpPr txBox="1">
            <a:spLocks noChangeArrowheads="1"/>
          </p:cNvSpPr>
          <p:nvPr/>
        </p:nvSpPr>
        <p:spPr bwMode="auto">
          <a:xfrm>
            <a:off x="6019215" y="5638800"/>
            <a:ext cx="2816246" cy="369332"/>
          </a:xfrm>
          <a:prstGeom prst="rect">
            <a:avLst/>
          </a:prstGeom>
          <a:noFill/>
          <a:ln w="9525">
            <a:noFill/>
            <a:miter lim="800000"/>
            <a:headEnd/>
            <a:tailEnd/>
          </a:ln>
          <a:effectLst/>
        </p:spPr>
        <p:txBody>
          <a:bodyPr wrap="none">
            <a:prstTxWarp prst="textNoShape">
              <a:avLst/>
            </a:prstTxWarp>
            <a:spAutoFit/>
          </a:bodyPr>
          <a:lstStyle/>
          <a:p>
            <a:pPr algn="ctr"/>
            <a:r>
              <a:rPr lang="en-US" dirty="0" err="1">
                <a:solidFill>
                  <a:schemeClr val="accent1">
                    <a:lumMod val="50000"/>
                  </a:schemeClr>
                </a:solidFill>
                <a:latin typeface="Calibri"/>
                <a:cs typeface="Calibri"/>
              </a:rPr>
              <a:t>Respiração</a:t>
            </a:r>
            <a:r>
              <a:rPr lang="en-US" dirty="0">
                <a:solidFill>
                  <a:schemeClr val="accent1">
                    <a:lumMod val="50000"/>
                  </a:schemeClr>
                </a:solidFill>
                <a:latin typeface="Calibri"/>
                <a:cs typeface="Calibri"/>
              </a:rPr>
              <a:t> </a:t>
            </a:r>
            <a:r>
              <a:rPr lang="en-US" dirty="0" err="1">
                <a:solidFill>
                  <a:schemeClr val="accent1">
                    <a:lumMod val="50000"/>
                  </a:schemeClr>
                </a:solidFill>
                <a:latin typeface="Calibri"/>
                <a:cs typeface="Calibri"/>
              </a:rPr>
              <a:t>celular</a:t>
            </a:r>
            <a:r>
              <a:rPr lang="en-US" dirty="0">
                <a:solidFill>
                  <a:schemeClr val="accent1">
                    <a:lumMod val="50000"/>
                  </a:schemeClr>
                </a:solidFill>
                <a:latin typeface="Calibri"/>
                <a:cs typeface="Calibri"/>
              </a:rPr>
              <a:t> = </a:t>
            </a:r>
            <a:r>
              <a:rPr lang="en-US" dirty="0" err="1">
                <a:solidFill>
                  <a:schemeClr val="accent1">
                    <a:lumMod val="50000"/>
                  </a:schemeClr>
                </a:solidFill>
                <a:latin typeface="Calibri"/>
                <a:cs typeface="Calibri"/>
              </a:rPr>
              <a:t>energia</a:t>
            </a:r>
            <a:endParaRPr lang="en-US" dirty="0">
              <a:solidFill>
                <a:schemeClr val="accent1">
                  <a:lumMod val="50000"/>
                </a:schemeClr>
              </a:solidFill>
              <a:latin typeface="Calibri"/>
              <a:cs typeface="Calibri"/>
            </a:endParaRPr>
          </a:p>
        </p:txBody>
      </p:sp>
      <p:sp>
        <p:nvSpPr>
          <p:cNvPr id="15" name="Right Arrow 14"/>
          <p:cNvSpPr/>
          <p:nvPr/>
        </p:nvSpPr>
        <p:spPr>
          <a:xfrm>
            <a:off x="2960446" y="4495800"/>
            <a:ext cx="320040"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5158320" y="4495800"/>
            <a:ext cx="320040"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381001" y="1980086"/>
            <a:ext cx="8454460" cy="597980"/>
          </a:xfrm>
          <a:prstGeom prst="round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81000" y="1943128"/>
            <a:ext cx="8454461" cy="646331"/>
          </a:xfrm>
          <a:prstGeom prst="rect">
            <a:avLst/>
          </a:prstGeom>
          <a:noFill/>
        </p:spPr>
        <p:txBody>
          <a:bodyPr wrap="square" rtlCol="0">
            <a:spAutoFit/>
          </a:bodyPr>
          <a:lstStyle/>
          <a:p>
            <a:pPr marL="285750" indent="-285750">
              <a:buSzPct val="80000"/>
              <a:buFont typeface="Wingdings" charset="2"/>
              <a:buChar char="Ø"/>
            </a:pPr>
            <a:r>
              <a:rPr lang="en-US" dirty="0" err="1"/>
              <a:t>Fenômeno</a:t>
            </a:r>
            <a:r>
              <a:rPr lang="en-US" dirty="0"/>
              <a:t> da </a:t>
            </a:r>
            <a:r>
              <a:rPr lang="en-US" dirty="0" err="1"/>
              <a:t>respiração</a:t>
            </a:r>
            <a:r>
              <a:rPr lang="en-US" dirty="0"/>
              <a:t> </a:t>
            </a:r>
            <a:r>
              <a:rPr lang="en-US" dirty="0" err="1"/>
              <a:t>permite</a:t>
            </a:r>
            <a:r>
              <a:rPr lang="en-US" dirty="0"/>
              <a:t> a </a:t>
            </a:r>
            <a:r>
              <a:rPr lang="en-US" dirty="0" err="1"/>
              <a:t>influsão</a:t>
            </a:r>
            <a:r>
              <a:rPr lang="en-US" dirty="0"/>
              <a:t> do </a:t>
            </a:r>
            <a:r>
              <a:rPr lang="en-US" dirty="0" err="1"/>
              <a:t>componente</a:t>
            </a:r>
            <a:r>
              <a:rPr lang="en-US" dirty="0"/>
              <a:t> </a:t>
            </a:r>
            <a:r>
              <a:rPr lang="en-US" dirty="0" err="1"/>
              <a:t>espiritual</a:t>
            </a:r>
            <a:r>
              <a:rPr lang="en-US" dirty="0"/>
              <a:t> no </a:t>
            </a:r>
            <a:r>
              <a:rPr lang="en-US" dirty="0" err="1"/>
              <a:t>ectoplasma</a:t>
            </a:r>
            <a:endParaRPr lang="en-US" dirty="0"/>
          </a:p>
          <a:p>
            <a:pPr marL="285750" indent="-285750">
              <a:buSzPct val="80000"/>
              <a:buFont typeface="Wingdings" charset="2"/>
              <a:buChar char="Ø"/>
            </a:pPr>
            <a:r>
              <a:rPr lang="en-US" dirty="0"/>
              <a:t>A </a:t>
            </a:r>
            <a:r>
              <a:rPr lang="en-US" dirty="0" err="1"/>
              <a:t>qualidade</a:t>
            </a:r>
            <a:r>
              <a:rPr lang="en-US" dirty="0"/>
              <a:t> da </a:t>
            </a:r>
            <a:r>
              <a:rPr lang="en-US" dirty="0" err="1"/>
              <a:t>respiração</a:t>
            </a:r>
            <a:r>
              <a:rPr lang="en-US" dirty="0"/>
              <a:t> interfere </a:t>
            </a:r>
            <a:r>
              <a:rPr lang="en-US" dirty="0" err="1"/>
              <a:t>diretamente</a:t>
            </a:r>
            <a:r>
              <a:rPr lang="en-US" dirty="0"/>
              <a:t> </a:t>
            </a:r>
            <a:r>
              <a:rPr lang="en-US" dirty="0" err="1"/>
              <a:t>na</a:t>
            </a:r>
            <a:r>
              <a:rPr lang="en-US" dirty="0"/>
              <a:t> </a:t>
            </a:r>
            <a:r>
              <a:rPr lang="en-US" dirty="0" err="1"/>
              <a:t>qualidade</a:t>
            </a:r>
            <a:r>
              <a:rPr lang="en-US" dirty="0"/>
              <a:t> do </a:t>
            </a:r>
            <a:r>
              <a:rPr lang="en-US" dirty="0" err="1"/>
              <a:t>ectoplasma</a:t>
            </a:r>
            <a:endParaRPr lang="en-US" dirty="0"/>
          </a:p>
        </p:txBody>
      </p:sp>
      <p:sp>
        <p:nvSpPr>
          <p:cNvPr id="19" name="Rounded Rectangle 18"/>
          <p:cNvSpPr/>
          <p:nvPr/>
        </p:nvSpPr>
        <p:spPr>
          <a:xfrm>
            <a:off x="381001" y="986432"/>
            <a:ext cx="2833706" cy="51593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0" name="Title 11"/>
          <p:cNvSpPr txBox="1">
            <a:spLocks/>
          </p:cNvSpPr>
          <p:nvPr/>
        </p:nvSpPr>
        <p:spPr>
          <a:xfrm>
            <a:off x="991706" y="986432"/>
            <a:ext cx="2242632" cy="5159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err="1"/>
              <a:t>Respiração</a:t>
            </a:r>
            <a:endParaRPr lang="en-US" sz="1800" dirty="0"/>
          </a:p>
        </p:txBody>
      </p:sp>
      <p:pic>
        <p:nvPicPr>
          <p:cNvPr id="14" name="Picture 13"/>
          <p:cNvPicPr>
            <a:picLocks noChangeAspect="1"/>
          </p:cNvPicPr>
          <p:nvPr/>
        </p:nvPicPr>
        <p:blipFill>
          <a:blip r:embed="rId6">
            <a:clrChange>
              <a:clrFrom>
                <a:srgbClr val="000000"/>
              </a:clrFrom>
              <a:clrTo>
                <a:srgbClr val="000000">
                  <a:alpha val="0"/>
                </a:srgbClr>
              </a:clrTo>
            </a:clrChange>
          </a:blip>
          <a:stretch>
            <a:fillRect/>
          </a:stretch>
        </p:blipFill>
        <p:spPr>
          <a:xfrm>
            <a:off x="550204" y="1000389"/>
            <a:ext cx="484632" cy="484632"/>
          </a:xfrm>
          <a:prstGeom prst="rect">
            <a:avLst/>
          </a:prstGeom>
          <a:effectLst>
            <a:outerShdw blurRad="50800" dist="38100" dir="2700000" algn="tl" rotWithShape="0">
              <a:srgbClr val="000000">
                <a:alpha val="43000"/>
              </a:srgbClr>
            </a:outerShdw>
          </a:effectLst>
        </p:spPr>
      </p:pic>
      <p:sp>
        <p:nvSpPr>
          <p:cNvPr id="21" name="TextBox 20"/>
          <p:cNvSpPr txBox="1"/>
          <p:nvPr/>
        </p:nvSpPr>
        <p:spPr>
          <a:xfrm>
            <a:off x="5330622" y="284045"/>
            <a:ext cx="723275" cy="338554"/>
          </a:xfrm>
          <a:prstGeom prst="rect">
            <a:avLst/>
          </a:prstGeom>
          <a:noFill/>
        </p:spPr>
        <p:txBody>
          <a:bodyPr wrap="none" rtlCol="0">
            <a:spAutoFit/>
          </a:bodyPr>
          <a:lstStyle/>
          <a:p>
            <a:r>
              <a:rPr lang="en-US" sz="1600" dirty="0">
                <a:solidFill>
                  <a:srgbClr val="FFFF00"/>
                </a:solidFill>
              </a:rPr>
              <a:t>C</a:t>
            </a:r>
            <a:r>
              <a:rPr lang="en-US" sz="1200" dirty="0">
                <a:solidFill>
                  <a:srgbClr val="FFFF00"/>
                </a:solidFill>
              </a:rPr>
              <a:t>IÊNCIA</a:t>
            </a:r>
          </a:p>
        </p:txBody>
      </p:sp>
    </p:spTree>
    <p:extLst>
      <p:ext uri="{BB962C8B-B14F-4D97-AF65-F5344CB8AC3E}">
        <p14:creationId xmlns:p14="http://schemas.microsoft.com/office/powerpoint/2010/main" val="220907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xEl>
                                              <p:pRg st="1" end="1"/>
                                            </p:txEl>
                                          </p:spTgt>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5" grpId="0" animBg="1"/>
      <p:bldP spid="16" grpId="0" animBg="1"/>
      <p:bldP spid="17" grpId="0" animBg="1"/>
      <p:bldP spid="1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000000"/>
              </a:clrFrom>
              <a:clrTo>
                <a:srgbClr val="000000">
                  <a:alpha val="0"/>
                </a:srgbClr>
              </a:clrTo>
            </a:clrChange>
          </a:blip>
          <a:stretch>
            <a:fillRect/>
          </a:stretch>
        </p:blipFill>
        <p:spPr>
          <a:xfrm>
            <a:off x="6843876" y="2953395"/>
            <a:ext cx="2093784" cy="3810000"/>
          </a:xfrm>
          <a:prstGeom prst="rect">
            <a:avLst/>
          </a:prstGeom>
          <a:effectLst>
            <a:outerShdw blurRad="50800" dist="38100" dir="2700000" algn="tl" rotWithShape="0">
              <a:prstClr val="black">
                <a:alpha val="40000"/>
              </a:prstClr>
            </a:outerShdw>
          </a:effectLst>
        </p:spPr>
      </p:pic>
      <p:sp>
        <p:nvSpPr>
          <p:cNvPr id="9" name="Rounded Rectangle 8"/>
          <p:cNvSpPr/>
          <p:nvPr/>
        </p:nvSpPr>
        <p:spPr>
          <a:xfrm>
            <a:off x="1788605" y="3984075"/>
            <a:ext cx="3515861" cy="801135"/>
          </a:xfrm>
          <a:prstGeom prst="roundRect">
            <a:avLst/>
          </a:prstGeom>
          <a:solidFill>
            <a:schemeClr val="accent2">
              <a:lumMod val="20000"/>
              <a:lumOff val="8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800000"/>
                </a:solidFill>
                <a:effectLst>
                  <a:outerShdw blurRad="50800" dist="38100" dir="2700000" algn="tl" rotWithShape="0">
                    <a:srgbClr val="000000">
                      <a:alpha val="43000"/>
                    </a:srgbClr>
                  </a:outerShdw>
                </a:effectLst>
              </a:rPr>
              <a:t>SINTOMAS</a:t>
            </a:r>
          </a:p>
        </p:txBody>
      </p:sp>
      <p:sp>
        <p:nvSpPr>
          <p:cNvPr id="10" name="Rounded Rectangle 9"/>
          <p:cNvSpPr/>
          <p:nvPr/>
        </p:nvSpPr>
        <p:spPr>
          <a:xfrm>
            <a:off x="242746" y="2637040"/>
            <a:ext cx="1813766" cy="515328"/>
          </a:xfrm>
          <a:prstGeom prst="roundRect">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800000"/>
                </a:solidFill>
              </a:rPr>
              <a:t>GERAIS</a:t>
            </a:r>
          </a:p>
        </p:txBody>
      </p:sp>
      <p:sp>
        <p:nvSpPr>
          <p:cNvPr id="11" name="Rounded Rectangle 10"/>
          <p:cNvSpPr/>
          <p:nvPr/>
        </p:nvSpPr>
        <p:spPr>
          <a:xfrm>
            <a:off x="4923427" y="2618635"/>
            <a:ext cx="1813766" cy="515328"/>
          </a:xfrm>
          <a:prstGeom prst="roundRect">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800000"/>
                </a:solidFill>
              </a:rPr>
              <a:t>DIGESTIVOS</a:t>
            </a:r>
          </a:p>
        </p:txBody>
      </p:sp>
      <p:sp>
        <p:nvSpPr>
          <p:cNvPr id="12" name="Rounded Rectangle 11"/>
          <p:cNvSpPr/>
          <p:nvPr/>
        </p:nvSpPr>
        <p:spPr>
          <a:xfrm>
            <a:off x="242746" y="5531690"/>
            <a:ext cx="1813766" cy="515328"/>
          </a:xfrm>
          <a:prstGeom prst="roundRect">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800000"/>
                </a:solidFill>
              </a:rPr>
              <a:t>RESPIRATÓRIOS</a:t>
            </a:r>
          </a:p>
        </p:txBody>
      </p:sp>
      <p:sp>
        <p:nvSpPr>
          <p:cNvPr id="13" name="Rounded Rectangle 12"/>
          <p:cNvSpPr/>
          <p:nvPr/>
        </p:nvSpPr>
        <p:spPr>
          <a:xfrm>
            <a:off x="4923427" y="5531690"/>
            <a:ext cx="1813766" cy="515328"/>
          </a:xfrm>
          <a:prstGeom prst="roundRect">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800000"/>
                </a:solidFill>
              </a:rPr>
              <a:t>AUDITIVOS</a:t>
            </a:r>
          </a:p>
        </p:txBody>
      </p:sp>
      <p:cxnSp>
        <p:nvCxnSpPr>
          <p:cNvPr id="15" name="Straight Arrow Connector 14"/>
          <p:cNvCxnSpPr>
            <a:endCxn id="10" idx="2"/>
          </p:cNvCxnSpPr>
          <p:nvPr/>
        </p:nvCxnSpPr>
        <p:spPr>
          <a:xfrm flipH="1" flipV="1">
            <a:off x="1149629" y="3152368"/>
            <a:ext cx="1132913" cy="831708"/>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1" idx="2"/>
          </p:cNvCxnSpPr>
          <p:nvPr/>
        </p:nvCxnSpPr>
        <p:spPr>
          <a:xfrm flipV="1">
            <a:off x="4869003" y="3133963"/>
            <a:ext cx="961307" cy="831708"/>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2" idx="0"/>
          </p:cNvCxnSpPr>
          <p:nvPr/>
        </p:nvCxnSpPr>
        <p:spPr>
          <a:xfrm flipH="1">
            <a:off x="1149629" y="4785210"/>
            <a:ext cx="1322129" cy="74648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3" idx="0"/>
          </p:cNvCxnSpPr>
          <p:nvPr/>
        </p:nvCxnSpPr>
        <p:spPr>
          <a:xfrm>
            <a:off x="4869003" y="4815784"/>
            <a:ext cx="961307" cy="715906"/>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1915662" y="1354175"/>
            <a:ext cx="5325382" cy="471094"/>
          </a:xfrm>
          <a:prstGeom prst="roundRect">
            <a:avLst/>
          </a:prstGeom>
          <a:solidFill>
            <a:schemeClr val="accent2">
              <a:lumMod val="20000"/>
              <a:lumOff val="8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800000"/>
              </a:solidFill>
              <a:effectLst>
                <a:outerShdw blurRad="50800" dist="38100" dir="2700000" algn="tl" rotWithShape="0">
                  <a:srgbClr val="000000">
                    <a:alpha val="43000"/>
                  </a:srgbClr>
                </a:outerShdw>
              </a:effectLst>
            </a:endParaRPr>
          </a:p>
        </p:txBody>
      </p:sp>
      <p:sp>
        <p:nvSpPr>
          <p:cNvPr id="24" name="TextBox 23"/>
          <p:cNvSpPr txBox="1"/>
          <p:nvPr/>
        </p:nvSpPr>
        <p:spPr>
          <a:xfrm>
            <a:off x="2056512" y="1386151"/>
            <a:ext cx="5184532" cy="400110"/>
          </a:xfrm>
          <a:prstGeom prst="rect">
            <a:avLst/>
          </a:prstGeom>
          <a:noFill/>
        </p:spPr>
        <p:txBody>
          <a:bodyPr wrap="none" rtlCol="0">
            <a:spAutoFit/>
          </a:bodyPr>
          <a:lstStyle/>
          <a:p>
            <a:r>
              <a:rPr lang="en-US" sz="2000" dirty="0">
                <a:effectLst>
                  <a:outerShdw blurRad="50800" dist="38100" dir="2700000" algn="tl" rotWithShape="0">
                    <a:srgbClr val="000000">
                      <a:alpha val="43000"/>
                    </a:srgbClr>
                  </a:outerShdw>
                </a:effectLst>
              </a:rPr>
              <a:t>As </a:t>
            </a:r>
            <a:r>
              <a:rPr lang="en-US" sz="2000" dirty="0" err="1">
                <a:effectLst>
                  <a:outerShdw blurRad="50800" dist="38100" dir="2700000" algn="tl" rotWithShape="0">
                    <a:srgbClr val="000000">
                      <a:alpha val="43000"/>
                    </a:srgbClr>
                  </a:outerShdw>
                </a:effectLst>
              </a:rPr>
              <a:t>condições</a:t>
            </a:r>
            <a:r>
              <a:rPr lang="en-US" sz="2000" dirty="0">
                <a:effectLst>
                  <a:outerShdw blurRad="50800" dist="38100" dir="2700000" algn="tl" rotWithShape="0">
                    <a:srgbClr val="000000">
                      <a:alpha val="43000"/>
                    </a:srgbClr>
                  </a:outerShdw>
                </a:effectLst>
              </a:rPr>
              <a:t> </a:t>
            </a:r>
            <a:r>
              <a:rPr lang="en-US" sz="2000" dirty="0" err="1">
                <a:effectLst>
                  <a:outerShdw blurRad="50800" dist="38100" dir="2700000" algn="tl" rotWithShape="0">
                    <a:srgbClr val="000000">
                      <a:alpha val="43000"/>
                    </a:srgbClr>
                  </a:outerShdw>
                </a:effectLst>
              </a:rPr>
              <a:t>emocionais</a:t>
            </a:r>
            <a:r>
              <a:rPr lang="en-US" sz="2000" dirty="0">
                <a:effectLst>
                  <a:outerShdw blurRad="50800" dist="38100" dir="2700000" algn="tl" rotWithShape="0">
                    <a:srgbClr val="000000">
                      <a:alpha val="43000"/>
                    </a:srgbClr>
                  </a:outerShdw>
                </a:effectLst>
              </a:rPr>
              <a:t> </a:t>
            </a:r>
            <a:r>
              <a:rPr lang="en-US" sz="2000" dirty="0" err="1">
                <a:effectLst>
                  <a:outerShdw blurRad="50800" dist="38100" dir="2700000" algn="tl" rotWithShape="0">
                    <a:srgbClr val="000000">
                      <a:alpha val="43000"/>
                    </a:srgbClr>
                  </a:outerShdw>
                </a:effectLst>
              </a:rPr>
              <a:t>podem</a:t>
            </a:r>
            <a:r>
              <a:rPr lang="en-US" sz="2000" dirty="0">
                <a:effectLst>
                  <a:outerShdw blurRad="50800" dist="38100" dir="2700000" algn="tl" rotWithShape="0">
                    <a:srgbClr val="000000">
                      <a:alpha val="43000"/>
                    </a:srgbClr>
                  </a:outerShdw>
                </a:effectLst>
              </a:rPr>
              <a:t> </a:t>
            </a:r>
            <a:r>
              <a:rPr lang="en-US" sz="2000" dirty="0" err="1">
                <a:effectLst>
                  <a:outerShdw blurRad="50800" dist="38100" dir="2700000" algn="tl" rotWithShape="0">
                    <a:srgbClr val="000000">
                      <a:alpha val="43000"/>
                    </a:srgbClr>
                  </a:outerShdw>
                </a:effectLst>
              </a:rPr>
              <a:t>gerar</a:t>
            </a:r>
            <a:r>
              <a:rPr lang="en-US" sz="2000" dirty="0">
                <a:effectLst>
                  <a:outerShdw blurRad="50800" dist="38100" dir="2700000" algn="tl" rotWithShape="0">
                    <a:srgbClr val="000000">
                      <a:alpha val="43000"/>
                    </a:srgbClr>
                  </a:outerShdw>
                </a:effectLst>
              </a:rPr>
              <a:t> </a:t>
            </a:r>
            <a:r>
              <a:rPr lang="en-US" sz="2000" dirty="0" err="1">
                <a:effectLst>
                  <a:outerShdw blurRad="50800" dist="38100" dir="2700000" algn="tl" rotWithShape="0">
                    <a:srgbClr val="000000">
                      <a:alpha val="43000"/>
                    </a:srgbClr>
                  </a:outerShdw>
                </a:effectLst>
              </a:rPr>
              <a:t>sintomas</a:t>
            </a:r>
            <a:endParaRPr lang="en-US" sz="2000" dirty="0">
              <a:effectLst>
                <a:outerShdw blurRad="50800" dist="38100" dir="2700000" algn="tl" rotWithShape="0">
                  <a:srgbClr val="000000">
                    <a:alpha val="43000"/>
                  </a:srgbClr>
                </a:outerShdw>
              </a:effectLst>
            </a:endParaRPr>
          </a:p>
        </p:txBody>
      </p:sp>
      <p:sp>
        <p:nvSpPr>
          <p:cNvPr id="18" name="TextBox 17"/>
          <p:cNvSpPr txBox="1"/>
          <p:nvPr/>
        </p:nvSpPr>
        <p:spPr>
          <a:xfrm>
            <a:off x="6212141" y="284045"/>
            <a:ext cx="636537" cy="338554"/>
          </a:xfrm>
          <a:prstGeom prst="rect">
            <a:avLst/>
          </a:prstGeom>
          <a:noFill/>
        </p:spPr>
        <p:txBody>
          <a:bodyPr wrap="none" rtlCol="0">
            <a:spAutoFit/>
          </a:bodyPr>
          <a:lstStyle/>
          <a:p>
            <a:r>
              <a:rPr lang="en-US" sz="1600" dirty="0">
                <a:solidFill>
                  <a:srgbClr val="FFFF00"/>
                </a:solidFill>
              </a:rPr>
              <a:t>S</a:t>
            </a:r>
            <a:r>
              <a:rPr lang="en-US" sz="1200" dirty="0">
                <a:solidFill>
                  <a:srgbClr val="FFFF00"/>
                </a:solidFill>
              </a:rPr>
              <a:t>AÚDE</a:t>
            </a:r>
          </a:p>
        </p:txBody>
      </p:sp>
    </p:spTree>
    <p:extLst>
      <p:ext uri="{BB962C8B-B14F-4D97-AF65-F5344CB8AC3E}">
        <p14:creationId xmlns:p14="http://schemas.microsoft.com/office/powerpoint/2010/main" val="416391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000000"/>
              </a:clrFrom>
              <a:clrTo>
                <a:srgbClr val="000000">
                  <a:alpha val="0"/>
                </a:srgbClr>
              </a:clrTo>
            </a:clrChange>
          </a:blip>
          <a:stretch>
            <a:fillRect/>
          </a:stretch>
        </p:blipFill>
        <p:spPr>
          <a:xfrm>
            <a:off x="6843876" y="2953395"/>
            <a:ext cx="2093784" cy="3810000"/>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600064" y="1926031"/>
            <a:ext cx="2839239" cy="4524316"/>
          </a:xfrm>
          <a:prstGeom prst="rect">
            <a:avLst/>
          </a:prstGeom>
          <a:noFill/>
        </p:spPr>
        <p:txBody>
          <a:bodyPr wrap="none" rtlCol="0">
            <a:spAutoFit/>
          </a:bodyPr>
          <a:lstStyle/>
          <a:p>
            <a:pPr marL="285750" indent="-285750">
              <a:buSzPct val="80000"/>
              <a:buFont typeface="Wingdings" charset="2"/>
              <a:buChar char="Ø"/>
            </a:pPr>
            <a:r>
              <a:rPr lang="en-US" dirty="0" err="1"/>
              <a:t>Enxaqueca</a:t>
            </a:r>
            <a:endParaRPr lang="en-US" dirty="0"/>
          </a:p>
          <a:p>
            <a:pPr marL="285750" indent="-285750">
              <a:buSzPct val="80000"/>
              <a:buFont typeface="Wingdings" charset="2"/>
              <a:buChar char="Ø"/>
            </a:pPr>
            <a:r>
              <a:rPr lang="en-US" dirty="0" err="1"/>
              <a:t>Pressão</a:t>
            </a:r>
            <a:r>
              <a:rPr lang="en-US" dirty="0"/>
              <a:t> </a:t>
            </a:r>
            <a:r>
              <a:rPr lang="en-US" dirty="0" err="1"/>
              <a:t>na</a:t>
            </a:r>
            <a:r>
              <a:rPr lang="en-US" dirty="0"/>
              <a:t> </a:t>
            </a:r>
            <a:r>
              <a:rPr lang="en-US" dirty="0" err="1"/>
              <a:t>cabeça</a:t>
            </a:r>
            <a:endParaRPr lang="en-US" dirty="0"/>
          </a:p>
          <a:p>
            <a:pPr marL="285750" indent="-285750">
              <a:buSzPct val="80000"/>
              <a:buFont typeface="Wingdings" charset="2"/>
              <a:buChar char="Ø"/>
            </a:pPr>
            <a:r>
              <a:rPr lang="en-US" dirty="0" err="1"/>
              <a:t>Mareamento</a:t>
            </a:r>
            <a:endParaRPr lang="en-US" dirty="0"/>
          </a:p>
          <a:p>
            <a:pPr marL="285750" indent="-285750">
              <a:buSzPct val="80000"/>
              <a:buFont typeface="Wingdings" charset="2"/>
              <a:buChar char="Ø"/>
            </a:pPr>
            <a:r>
              <a:rPr lang="en-US" dirty="0" err="1"/>
              <a:t>Soluços</a:t>
            </a:r>
            <a:endParaRPr lang="en-US" dirty="0"/>
          </a:p>
          <a:p>
            <a:pPr marL="285750" indent="-285750">
              <a:buSzPct val="80000"/>
              <a:buFont typeface="Wingdings" charset="2"/>
              <a:buChar char="Ø"/>
            </a:pPr>
            <a:r>
              <a:rPr lang="en-US" dirty="0" err="1"/>
              <a:t>Fatiga</a:t>
            </a:r>
            <a:r>
              <a:rPr lang="en-US" dirty="0"/>
              <a:t> </a:t>
            </a:r>
            <a:r>
              <a:rPr lang="en-US" dirty="0" err="1"/>
              <a:t>crônica</a:t>
            </a:r>
            <a:endParaRPr lang="en-US" dirty="0"/>
          </a:p>
          <a:p>
            <a:pPr marL="285750" indent="-285750">
              <a:buSzPct val="80000"/>
              <a:buFont typeface="Wingdings" charset="2"/>
              <a:buChar char="Ø"/>
            </a:pPr>
            <a:r>
              <a:rPr lang="en-US" dirty="0" err="1"/>
              <a:t>Muito</a:t>
            </a:r>
            <a:r>
              <a:rPr lang="en-US" dirty="0"/>
              <a:t> </a:t>
            </a:r>
            <a:r>
              <a:rPr lang="en-US" dirty="0" err="1"/>
              <a:t>sono</a:t>
            </a:r>
            <a:endParaRPr lang="en-US" dirty="0"/>
          </a:p>
          <a:p>
            <a:pPr marL="285750" indent="-285750">
              <a:buSzPct val="80000"/>
              <a:buFont typeface="Wingdings" charset="2"/>
              <a:buChar char="Ø"/>
            </a:pPr>
            <a:r>
              <a:rPr lang="en-US" dirty="0" err="1"/>
              <a:t>Sono</a:t>
            </a:r>
            <a:r>
              <a:rPr lang="en-US" dirty="0"/>
              <a:t> </a:t>
            </a:r>
            <a:r>
              <a:rPr lang="en-US" dirty="0" err="1"/>
              <a:t>não</a:t>
            </a:r>
            <a:r>
              <a:rPr lang="en-US" dirty="0"/>
              <a:t> </a:t>
            </a:r>
            <a:r>
              <a:rPr lang="en-US" dirty="0" err="1"/>
              <a:t>reparador</a:t>
            </a:r>
            <a:endParaRPr lang="en-US" dirty="0"/>
          </a:p>
          <a:p>
            <a:pPr marL="285750" indent="-285750">
              <a:buSzPct val="80000"/>
              <a:buFont typeface="Wingdings" charset="2"/>
              <a:buChar char="Ø"/>
            </a:pPr>
            <a:r>
              <a:rPr lang="en-US" dirty="0" err="1"/>
              <a:t>Suores</a:t>
            </a:r>
            <a:r>
              <a:rPr lang="en-US" dirty="0"/>
              <a:t> </a:t>
            </a:r>
            <a:r>
              <a:rPr lang="en-US" dirty="0" err="1"/>
              <a:t>profundos</a:t>
            </a:r>
            <a:endParaRPr lang="en-US" dirty="0"/>
          </a:p>
          <a:p>
            <a:pPr marL="285750" indent="-285750">
              <a:buSzPct val="80000"/>
              <a:buFont typeface="Wingdings" charset="2"/>
              <a:buChar char="Ø"/>
            </a:pPr>
            <a:r>
              <a:rPr lang="en-US" dirty="0" err="1"/>
              <a:t>Tendência</a:t>
            </a:r>
            <a:r>
              <a:rPr lang="en-US" dirty="0"/>
              <a:t> a </a:t>
            </a:r>
            <a:r>
              <a:rPr lang="en-US" dirty="0" err="1"/>
              <a:t>hipoglicemia</a:t>
            </a:r>
            <a:endParaRPr lang="en-US" dirty="0"/>
          </a:p>
          <a:p>
            <a:pPr marL="285750" indent="-285750">
              <a:buSzPct val="80000"/>
              <a:buFont typeface="Wingdings" charset="2"/>
              <a:buChar char="Ø"/>
            </a:pPr>
            <a:r>
              <a:rPr lang="en-US" dirty="0" err="1"/>
              <a:t>Bocejos</a:t>
            </a:r>
            <a:r>
              <a:rPr lang="en-US" dirty="0"/>
              <a:t> </a:t>
            </a:r>
            <a:r>
              <a:rPr lang="en-US" dirty="0" err="1"/>
              <a:t>intensos</a:t>
            </a:r>
            <a:endParaRPr lang="en-US" dirty="0"/>
          </a:p>
          <a:p>
            <a:pPr marL="285750" indent="-285750">
              <a:buSzPct val="80000"/>
              <a:buFont typeface="Wingdings" charset="2"/>
              <a:buChar char="Ø"/>
            </a:pPr>
            <a:r>
              <a:rPr lang="en-US" dirty="0" err="1"/>
              <a:t>Dores</a:t>
            </a:r>
            <a:r>
              <a:rPr lang="en-US" dirty="0"/>
              <a:t> </a:t>
            </a:r>
            <a:r>
              <a:rPr lang="en-US" dirty="0" err="1"/>
              <a:t>nos</a:t>
            </a:r>
            <a:r>
              <a:rPr lang="en-US" dirty="0"/>
              <a:t> </a:t>
            </a:r>
            <a:r>
              <a:rPr lang="en-US" dirty="0" err="1"/>
              <a:t>joelhos</a:t>
            </a:r>
            <a:endParaRPr lang="en-US" dirty="0"/>
          </a:p>
          <a:p>
            <a:pPr marL="285750" indent="-285750">
              <a:buSzPct val="80000"/>
              <a:buFont typeface="Wingdings" charset="2"/>
              <a:buChar char="Ø"/>
            </a:pPr>
            <a:r>
              <a:rPr lang="en-US" dirty="0" err="1"/>
              <a:t>Dores</a:t>
            </a:r>
            <a:r>
              <a:rPr lang="en-US" dirty="0"/>
              <a:t> </a:t>
            </a:r>
            <a:r>
              <a:rPr lang="en-US" dirty="0" err="1"/>
              <a:t>nas</a:t>
            </a:r>
            <a:r>
              <a:rPr lang="en-US" dirty="0"/>
              <a:t> </a:t>
            </a:r>
            <a:r>
              <a:rPr lang="en-US" dirty="0" err="1"/>
              <a:t>pernas</a:t>
            </a:r>
            <a:endParaRPr lang="en-US" dirty="0"/>
          </a:p>
          <a:p>
            <a:pPr marL="285750" indent="-285750">
              <a:buSzPct val="80000"/>
              <a:buFont typeface="Wingdings" charset="2"/>
              <a:buChar char="Ø"/>
            </a:pPr>
            <a:r>
              <a:rPr lang="en-US" dirty="0" err="1"/>
              <a:t>Alergias</a:t>
            </a:r>
            <a:endParaRPr lang="en-US" dirty="0"/>
          </a:p>
          <a:p>
            <a:pPr marL="285750" indent="-285750">
              <a:buSzPct val="80000"/>
              <a:buFont typeface="Wingdings" charset="2"/>
              <a:buChar char="Ø"/>
            </a:pPr>
            <a:r>
              <a:rPr lang="en-US" dirty="0" err="1"/>
              <a:t>Inchaços</a:t>
            </a:r>
            <a:endParaRPr lang="en-US" dirty="0"/>
          </a:p>
          <a:p>
            <a:pPr marL="285750" indent="-285750">
              <a:buSzPct val="80000"/>
              <a:buFont typeface="Wingdings" charset="2"/>
              <a:buChar char="Ø"/>
            </a:pPr>
            <a:r>
              <a:rPr lang="en-US" dirty="0" err="1"/>
              <a:t>Cistos</a:t>
            </a:r>
            <a:endParaRPr lang="en-US" dirty="0"/>
          </a:p>
          <a:p>
            <a:pPr marL="285750" indent="-285750">
              <a:buSzPct val="80000"/>
              <a:buFont typeface="Wingdings" charset="2"/>
              <a:buChar char="Ø"/>
            </a:pPr>
            <a:r>
              <a:rPr lang="en-US" dirty="0" err="1"/>
              <a:t>Manchas</a:t>
            </a:r>
            <a:endParaRPr lang="en-US" dirty="0"/>
          </a:p>
        </p:txBody>
      </p:sp>
      <p:sp>
        <p:nvSpPr>
          <p:cNvPr id="6" name="TextBox 5"/>
          <p:cNvSpPr txBox="1"/>
          <p:nvPr/>
        </p:nvSpPr>
        <p:spPr>
          <a:xfrm>
            <a:off x="614019" y="1457957"/>
            <a:ext cx="1697901" cy="369332"/>
          </a:xfrm>
          <a:prstGeom prst="rect">
            <a:avLst/>
          </a:prstGeom>
          <a:noFill/>
        </p:spPr>
        <p:txBody>
          <a:bodyPr wrap="none" rtlCol="0">
            <a:spAutoFit/>
          </a:bodyPr>
          <a:lstStyle/>
          <a:p>
            <a:r>
              <a:rPr lang="en-US" dirty="0" err="1"/>
              <a:t>Sintomas</a:t>
            </a:r>
            <a:r>
              <a:rPr lang="en-US" dirty="0"/>
              <a:t> </a:t>
            </a:r>
            <a:r>
              <a:rPr lang="en-US" dirty="0" err="1"/>
              <a:t>Gerais</a:t>
            </a:r>
            <a:endParaRPr lang="en-US" dirty="0"/>
          </a:p>
        </p:txBody>
      </p:sp>
      <p:cxnSp>
        <p:nvCxnSpPr>
          <p:cNvPr id="9" name="Straight Connector 8"/>
          <p:cNvCxnSpPr/>
          <p:nvPr/>
        </p:nvCxnSpPr>
        <p:spPr>
          <a:xfrm>
            <a:off x="711704" y="1926031"/>
            <a:ext cx="700539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212141" y="284045"/>
            <a:ext cx="636537" cy="338554"/>
          </a:xfrm>
          <a:prstGeom prst="rect">
            <a:avLst/>
          </a:prstGeom>
          <a:noFill/>
        </p:spPr>
        <p:txBody>
          <a:bodyPr wrap="none" rtlCol="0">
            <a:spAutoFit/>
          </a:bodyPr>
          <a:lstStyle/>
          <a:p>
            <a:r>
              <a:rPr lang="en-US" sz="1600" dirty="0">
                <a:solidFill>
                  <a:srgbClr val="FFFF00"/>
                </a:solidFill>
              </a:rPr>
              <a:t>S</a:t>
            </a:r>
            <a:r>
              <a:rPr lang="en-US" sz="1200" dirty="0">
                <a:solidFill>
                  <a:srgbClr val="FFFF00"/>
                </a:solidFill>
              </a:rPr>
              <a:t>AÚDE</a:t>
            </a:r>
          </a:p>
        </p:txBody>
      </p:sp>
    </p:spTree>
    <p:extLst>
      <p:ext uri="{BB962C8B-B14F-4D97-AF65-F5344CB8AC3E}">
        <p14:creationId xmlns:p14="http://schemas.microsoft.com/office/powerpoint/2010/main" val="159353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000000"/>
              </a:clrFrom>
              <a:clrTo>
                <a:srgbClr val="000000">
                  <a:alpha val="0"/>
                </a:srgbClr>
              </a:clrTo>
            </a:clrChange>
          </a:blip>
          <a:stretch>
            <a:fillRect/>
          </a:stretch>
        </p:blipFill>
        <p:spPr>
          <a:xfrm>
            <a:off x="6843876" y="2953395"/>
            <a:ext cx="2093784" cy="3810000"/>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600064" y="1926031"/>
            <a:ext cx="3070071" cy="2308324"/>
          </a:xfrm>
          <a:prstGeom prst="rect">
            <a:avLst/>
          </a:prstGeom>
          <a:noFill/>
        </p:spPr>
        <p:txBody>
          <a:bodyPr wrap="none" rtlCol="0">
            <a:spAutoFit/>
          </a:bodyPr>
          <a:lstStyle>
            <a:defPPr>
              <a:defRPr lang="en-US"/>
            </a:defPPr>
            <a:lvl1pPr marL="285750" indent="-285750">
              <a:buSzPct val="80000"/>
              <a:buFont typeface="Wingdings" charset="2"/>
              <a:buChar char="Ø"/>
            </a:lvl1pPr>
          </a:lstStyle>
          <a:p>
            <a:r>
              <a:rPr lang="en-US" dirty="0"/>
              <a:t>Gases</a:t>
            </a:r>
          </a:p>
          <a:p>
            <a:r>
              <a:rPr lang="en-US" dirty="0" err="1"/>
              <a:t>Dilatação</a:t>
            </a:r>
            <a:r>
              <a:rPr lang="en-US" dirty="0"/>
              <a:t> abdominal</a:t>
            </a:r>
          </a:p>
          <a:p>
            <a:r>
              <a:rPr lang="en-US" dirty="0" err="1"/>
              <a:t>Colites</a:t>
            </a:r>
            <a:r>
              <a:rPr lang="en-US" dirty="0"/>
              <a:t> e </a:t>
            </a:r>
            <a:r>
              <a:rPr lang="en-US" dirty="0" err="1"/>
              <a:t>gastrites</a:t>
            </a:r>
            <a:endParaRPr lang="en-US" dirty="0"/>
          </a:p>
          <a:p>
            <a:r>
              <a:rPr lang="en-US" dirty="0" err="1"/>
              <a:t>Esofagite</a:t>
            </a:r>
            <a:endParaRPr lang="en-US" dirty="0"/>
          </a:p>
          <a:p>
            <a:r>
              <a:rPr lang="en-US" dirty="0" err="1"/>
              <a:t>Tendência</a:t>
            </a:r>
            <a:r>
              <a:rPr lang="en-US" dirty="0"/>
              <a:t> a </a:t>
            </a:r>
            <a:r>
              <a:rPr lang="en-US" dirty="0" err="1"/>
              <a:t>úlceras</a:t>
            </a:r>
            <a:endParaRPr lang="en-US" dirty="0"/>
          </a:p>
          <a:p>
            <a:r>
              <a:rPr lang="en-US" dirty="0"/>
              <a:t>Abdomen </a:t>
            </a:r>
            <a:r>
              <a:rPr lang="en-US" dirty="0" err="1"/>
              <a:t>pesado</a:t>
            </a:r>
            <a:endParaRPr lang="en-US" dirty="0"/>
          </a:p>
          <a:p>
            <a:r>
              <a:rPr lang="en-US" dirty="0" err="1"/>
              <a:t>Enjôos</a:t>
            </a:r>
            <a:r>
              <a:rPr lang="en-US" dirty="0"/>
              <a:t> e </a:t>
            </a:r>
            <a:r>
              <a:rPr lang="en-US" dirty="0" err="1"/>
              <a:t>eructações</a:t>
            </a:r>
            <a:endParaRPr lang="en-US" dirty="0"/>
          </a:p>
          <a:p>
            <a:r>
              <a:rPr lang="en-US" dirty="0" err="1"/>
              <a:t>Tendência</a:t>
            </a:r>
            <a:r>
              <a:rPr lang="en-US" dirty="0"/>
              <a:t> a </a:t>
            </a:r>
            <a:r>
              <a:rPr lang="en-US" dirty="0" err="1"/>
              <a:t>hérnia</a:t>
            </a:r>
            <a:r>
              <a:rPr lang="en-US" dirty="0"/>
              <a:t> de </a:t>
            </a:r>
            <a:r>
              <a:rPr lang="en-US" dirty="0" err="1"/>
              <a:t>hiato</a:t>
            </a:r>
            <a:endParaRPr lang="en-US" dirty="0"/>
          </a:p>
        </p:txBody>
      </p:sp>
      <p:sp>
        <p:nvSpPr>
          <p:cNvPr id="6" name="TextBox 5"/>
          <p:cNvSpPr txBox="1"/>
          <p:nvPr/>
        </p:nvSpPr>
        <p:spPr>
          <a:xfrm>
            <a:off x="614019" y="1457957"/>
            <a:ext cx="2056973" cy="369332"/>
          </a:xfrm>
          <a:prstGeom prst="rect">
            <a:avLst/>
          </a:prstGeom>
          <a:noFill/>
        </p:spPr>
        <p:txBody>
          <a:bodyPr wrap="none" rtlCol="0">
            <a:spAutoFit/>
          </a:bodyPr>
          <a:lstStyle/>
          <a:p>
            <a:r>
              <a:rPr lang="en-US" dirty="0" err="1"/>
              <a:t>Sintomas</a:t>
            </a:r>
            <a:r>
              <a:rPr lang="en-US" dirty="0"/>
              <a:t> </a:t>
            </a:r>
            <a:r>
              <a:rPr lang="en-US" dirty="0" err="1"/>
              <a:t>Digestivos</a:t>
            </a:r>
            <a:endParaRPr lang="en-US" dirty="0"/>
          </a:p>
        </p:txBody>
      </p:sp>
      <p:cxnSp>
        <p:nvCxnSpPr>
          <p:cNvPr id="9" name="Straight Connector 8"/>
          <p:cNvCxnSpPr/>
          <p:nvPr/>
        </p:nvCxnSpPr>
        <p:spPr>
          <a:xfrm>
            <a:off x="711704" y="1926031"/>
            <a:ext cx="700539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212141" y="284045"/>
            <a:ext cx="636537" cy="338554"/>
          </a:xfrm>
          <a:prstGeom prst="rect">
            <a:avLst/>
          </a:prstGeom>
          <a:noFill/>
        </p:spPr>
        <p:txBody>
          <a:bodyPr wrap="none" rtlCol="0">
            <a:spAutoFit/>
          </a:bodyPr>
          <a:lstStyle/>
          <a:p>
            <a:r>
              <a:rPr lang="en-US" sz="1600" dirty="0">
                <a:solidFill>
                  <a:srgbClr val="FFFF00"/>
                </a:solidFill>
              </a:rPr>
              <a:t>S</a:t>
            </a:r>
            <a:r>
              <a:rPr lang="en-US" sz="1200" dirty="0">
                <a:solidFill>
                  <a:srgbClr val="FFFF00"/>
                </a:solidFill>
              </a:rPr>
              <a:t>AÚDE</a:t>
            </a:r>
          </a:p>
        </p:txBody>
      </p:sp>
    </p:spTree>
    <p:extLst>
      <p:ext uri="{BB962C8B-B14F-4D97-AF65-F5344CB8AC3E}">
        <p14:creationId xmlns:p14="http://schemas.microsoft.com/office/powerpoint/2010/main" val="297394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000000"/>
              </a:clrFrom>
              <a:clrTo>
                <a:srgbClr val="000000">
                  <a:alpha val="0"/>
                </a:srgbClr>
              </a:clrTo>
            </a:clrChange>
          </a:blip>
          <a:stretch>
            <a:fillRect/>
          </a:stretch>
        </p:blipFill>
        <p:spPr>
          <a:xfrm>
            <a:off x="6843876" y="2953395"/>
            <a:ext cx="2093784" cy="3810000"/>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600064" y="1926031"/>
            <a:ext cx="2800767" cy="3416320"/>
          </a:xfrm>
          <a:prstGeom prst="rect">
            <a:avLst/>
          </a:prstGeom>
          <a:noFill/>
        </p:spPr>
        <p:txBody>
          <a:bodyPr wrap="none" rtlCol="0">
            <a:spAutoFit/>
          </a:bodyPr>
          <a:lstStyle>
            <a:defPPr>
              <a:defRPr lang="en-US"/>
            </a:defPPr>
            <a:lvl1pPr marL="285750" indent="-285750">
              <a:buSzPct val="80000"/>
              <a:buFont typeface="Wingdings" charset="2"/>
              <a:buChar char="Ø"/>
            </a:lvl1pPr>
          </a:lstStyle>
          <a:p>
            <a:r>
              <a:rPr lang="en-US" dirty="0" err="1"/>
              <a:t>Asma</a:t>
            </a:r>
            <a:r>
              <a:rPr lang="en-US" dirty="0"/>
              <a:t>, </a:t>
            </a:r>
            <a:r>
              <a:rPr lang="en-US" dirty="0" err="1"/>
              <a:t>bronquite</a:t>
            </a:r>
            <a:endParaRPr lang="en-US" dirty="0"/>
          </a:p>
          <a:p>
            <a:r>
              <a:rPr lang="en-US" dirty="0" err="1"/>
              <a:t>Nó</a:t>
            </a:r>
            <a:r>
              <a:rPr lang="en-US" dirty="0"/>
              <a:t> </a:t>
            </a:r>
            <a:r>
              <a:rPr lang="en-US" dirty="0" err="1"/>
              <a:t>na</a:t>
            </a:r>
            <a:r>
              <a:rPr lang="en-US" dirty="0"/>
              <a:t> </a:t>
            </a:r>
            <a:r>
              <a:rPr lang="en-US" dirty="0" err="1"/>
              <a:t>garganta</a:t>
            </a:r>
            <a:endParaRPr lang="en-US" dirty="0"/>
          </a:p>
          <a:p>
            <a:r>
              <a:rPr lang="en-US" dirty="0" err="1"/>
              <a:t>Rouquidão</a:t>
            </a:r>
            <a:r>
              <a:rPr lang="en-US" dirty="0"/>
              <a:t>, </a:t>
            </a:r>
            <a:r>
              <a:rPr lang="en-US" dirty="0" err="1"/>
              <a:t>afonia</a:t>
            </a:r>
            <a:endParaRPr lang="en-US" dirty="0"/>
          </a:p>
          <a:p>
            <a:r>
              <a:rPr lang="en-US" dirty="0" err="1"/>
              <a:t>Pigarro</a:t>
            </a:r>
            <a:r>
              <a:rPr lang="en-US" dirty="0"/>
              <a:t> </a:t>
            </a:r>
            <a:r>
              <a:rPr lang="en-US" dirty="0" err="1"/>
              <a:t>crônico</a:t>
            </a:r>
            <a:endParaRPr lang="en-US" dirty="0"/>
          </a:p>
          <a:p>
            <a:r>
              <a:rPr lang="en-US" dirty="0" err="1"/>
              <a:t>Tosse</a:t>
            </a:r>
            <a:r>
              <a:rPr lang="en-US" dirty="0"/>
              <a:t> (</a:t>
            </a:r>
            <a:r>
              <a:rPr lang="en-US" dirty="0" err="1"/>
              <a:t>crônica</a:t>
            </a:r>
            <a:r>
              <a:rPr lang="en-US" dirty="0"/>
              <a:t>)</a:t>
            </a:r>
          </a:p>
          <a:p>
            <a:r>
              <a:rPr lang="en-US" dirty="0" err="1"/>
              <a:t>Sensação</a:t>
            </a:r>
            <a:r>
              <a:rPr lang="en-US" dirty="0"/>
              <a:t> de </a:t>
            </a:r>
            <a:r>
              <a:rPr lang="en-US" dirty="0" err="1"/>
              <a:t>falta</a:t>
            </a:r>
            <a:r>
              <a:rPr lang="en-US" dirty="0"/>
              <a:t> de </a:t>
            </a:r>
            <a:r>
              <a:rPr lang="en-US" dirty="0" err="1"/>
              <a:t>ar</a:t>
            </a:r>
            <a:endParaRPr lang="en-US" dirty="0"/>
          </a:p>
          <a:p>
            <a:r>
              <a:rPr lang="en-US" dirty="0" err="1"/>
              <a:t>Pressão</a:t>
            </a:r>
            <a:r>
              <a:rPr lang="en-US" dirty="0"/>
              <a:t> no </a:t>
            </a:r>
            <a:r>
              <a:rPr lang="en-US" dirty="0" err="1"/>
              <a:t>peito</a:t>
            </a:r>
            <a:r>
              <a:rPr lang="en-US" dirty="0"/>
              <a:t> e </a:t>
            </a:r>
            <a:r>
              <a:rPr lang="en-US" dirty="0" err="1"/>
              <a:t>tórax</a:t>
            </a:r>
            <a:endParaRPr lang="en-US" dirty="0"/>
          </a:p>
          <a:p>
            <a:r>
              <a:rPr lang="en-US" dirty="0" err="1"/>
              <a:t>Tendência</a:t>
            </a:r>
            <a:r>
              <a:rPr lang="en-US" dirty="0"/>
              <a:t> a </a:t>
            </a:r>
            <a:r>
              <a:rPr lang="en-US" dirty="0" err="1"/>
              <a:t>taquicardias</a:t>
            </a:r>
            <a:endParaRPr lang="en-US" dirty="0"/>
          </a:p>
          <a:p>
            <a:r>
              <a:rPr lang="en-US" dirty="0" err="1"/>
              <a:t>Coriza</a:t>
            </a:r>
            <a:endParaRPr lang="en-US" dirty="0"/>
          </a:p>
          <a:p>
            <a:r>
              <a:rPr lang="en-US" dirty="0" err="1"/>
              <a:t>Rinite</a:t>
            </a:r>
            <a:endParaRPr lang="en-US" dirty="0"/>
          </a:p>
          <a:p>
            <a:r>
              <a:rPr lang="en-US" dirty="0" err="1"/>
              <a:t>Sinusite</a:t>
            </a:r>
            <a:endParaRPr lang="en-US" dirty="0"/>
          </a:p>
          <a:p>
            <a:r>
              <a:rPr lang="en-US" dirty="0" err="1"/>
              <a:t>Ronco</a:t>
            </a:r>
            <a:endParaRPr lang="en-US" dirty="0"/>
          </a:p>
        </p:txBody>
      </p:sp>
      <p:sp>
        <p:nvSpPr>
          <p:cNvPr id="6" name="TextBox 5"/>
          <p:cNvSpPr txBox="1"/>
          <p:nvPr/>
        </p:nvSpPr>
        <p:spPr>
          <a:xfrm>
            <a:off x="614019" y="1457957"/>
            <a:ext cx="2341732" cy="369332"/>
          </a:xfrm>
          <a:prstGeom prst="rect">
            <a:avLst/>
          </a:prstGeom>
          <a:noFill/>
        </p:spPr>
        <p:txBody>
          <a:bodyPr wrap="none" rtlCol="0">
            <a:spAutoFit/>
          </a:bodyPr>
          <a:lstStyle/>
          <a:p>
            <a:r>
              <a:rPr lang="en-US" dirty="0" err="1"/>
              <a:t>Sintomas</a:t>
            </a:r>
            <a:r>
              <a:rPr lang="en-US" dirty="0"/>
              <a:t> </a:t>
            </a:r>
            <a:r>
              <a:rPr lang="en-US" dirty="0" err="1"/>
              <a:t>Respiratórios</a:t>
            </a:r>
            <a:endParaRPr lang="en-US" dirty="0"/>
          </a:p>
        </p:txBody>
      </p:sp>
      <p:cxnSp>
        <p:nvCxnSpPr>
          <p:cNvPr id="9" name="Straight Connector 8"/>
          <p:cNvCxnSpPr/>
          <p:nvPr/>
        </p:nvCxnSpPr>
        <p:spPr>
          <a:xfrm>
            <a:off x="711704" y="1926031"/>
            <a:ext cx="700539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212141" y="284045"/>
            <a:ext cx="636537" cy="338554"/>
          </a:xfrm>
          <a:prstGeom prst="rect">
            <a:avLst/>
          </a:prstGeom>
          <a:noFill/>
        </p:spPr>
        <p:txBody>
          <a:bodyPr wrap="none" rtlCol="0">
            <a:spAutoFit/>
          </a:bodyPr>
          <a:lstStyle/>
          <a:p>
            <a:r>
              <a:rPr lang="en-US" sz="1600" dirty="0">
                <a:solidFill>
                  <a:srgbClr val="FFFF00"/>
                </a:solidFill>
              </a:rPr>
              <a:t>S</a:t>
            </a:r>
            <a:r>
              <a:rPr lang="en-US" sz="1200" dirty="0">
                <a:solidFill>
                  <a:srgbClr val="FFFF00"/>
                </a:solidFill>
              </a:rPr>
              <a:t>AÚDE</a:t>
            </a:r>
          </a:p>
        </p:txBody>
      </p:sp>
    </p:spTree>
    <p:extLst>
      <p:ext uri="{BB962C8B-B14F-4D97-AF65-F5344CB8AC3E}">
        <p14:creationId xmlns:p14="http://schemas.microsoft.com/office/powerpoint/2010/main" val="43355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1146"/>
            <a:ext cx="1604823" cy="5950811"/>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Rectangle 2"/>
          <p:cNvSpPr/>
          <p:nvPr/>
        </p:nvSpPr>
        <p:spPr>
          <a:xfrm>
            <a:off x="0" y="2177251"/>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DEFINIÇÃO</a:t>
            </a:r>
          </a:p>
        </p:txBody>
      </p:sp>
      <p:sp>
        <p:nvSpPr>
          <p:cNvPr id="4" name="Rectangle 3"/>
          <p:cNvSpPr/>
          <p:nvPr/>
        </p:nvSpPr>
        <p:spPr>
          <a:xfrm>
            <a:off x="0" y="3098399"/>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APARÊNCIA</a:t>
            </a:r>
          </a:p>
        </p:txBody>
      </p:sp>
      <p:sp>
        <p:nvSpPr>
          <p:cNvPr id="5" name="Rectangle 4"/>
          <p:cNvSpPr/>
          <p:nvPr/>
        </p:nvSpPr>
        <p:spPr>
          <a:xfrm>
            <a:off x="0" y="3558973"/>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CARACTERÍSTICAS</a:t>
            </a:r>
          </a:p>
        </p:txBody>
      </p:sp>
      <p:sp>
        <p:nvSpPr>
          <p:cNvPr id="6" name="Rectangle 5"/>
          <p:cNvSpPr/>
          <p:nvPr/>
        </p:nvSpPr>
        <p:spPr>
          <a:xfrm>
            <a:off x="0" y="4018424"/>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PERCEPÇÃO</a:t>
            </a:r>
          </a:p>
        </p:txBody>
      </p:sp>
      <p:sp>
        <p:nvSpPr>
          <p:cNvPr id="7" name="Rectangle 6"/>
          <p:cNvSpPr/>
          <p:nvPr/>
        </p:nvSpPr>
        <p:spPr>
          <a:xfrm>
            <a:off x="0" y="2637825"/>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HISTÓRICO</a:t>
            </a:r>
          </a:p>
        </p:txBody>
      </p:sp>
      <p:sp>
        <p:nvSpPr>
          <p:cNvPr id="8" name="Rectangle 7"/>
          <p:cNvSpPr/>
          <p:nvPr/>
        </p:nvSpPr>
        <p:spPr>
          <a:xfrm>
            <a:off x="0" y="4478998"/>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FORMAÇÃO</a:t>
            </a:r>
          </a:p>
        </p:txBody>
      </p:sp>
      <p:sp>
        <p:nvSpPr>
          <p:cNvPr id="9" name="Rectangle 8"/>
          <p:cNvSpPr/>
          <p:nvPr/>
        </p:nvSpPr>
        <p:spPr>
          <a:xfrm>
            <a:off x="0" y="4937330"/>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ESTUDO</a:t>
            </a:r>
          </a:p>
        </p:txBody>
      </p:sp>
      <p:sp>
        <p:nvSpPr>
          <p:cNvPr id="10" name="TextBox 9"/>
          <p:cNvSpPr txBox="1"/>
          <p:nvPr/>
        </p:nvSpPr>
        <p:spPr>
          <a:xfrm>
            <a:off x="2972411" y="1840128"/>
            <a:ext cx="5236830" cy="646331"/>
          </a:xfrm>
          <a:prstGeom prst="rect">
            <a:avLst/>
          </a:prstGeom>
          <a:noFill/>
        </p:spPr>
        <p:txBody>
          <a:bodyPr wrap="none" rtlCol="0">
            <a:spAutoFit/>
          </a:bodyPr>
          <a:lstStyle/>
          <a:p>
            <a:r>
              <a:rPr lang="en-US" dirty="0" err="1"/>
              <a:t>Substância</a:t>
            </a:r>
            <a:r>
              <a:rPr lang="en-US" dirty="0"/>
              <a:t> semi-material </a:t>
            </a:r>
            <a:r>
              <a:rPr lang="en-US" dirty="0" err="1"/>
              <a:t>que</a:t>
            </a:r>
            <a:r>
              <a:rPr lang="en-US" dirty="0"/>
              <a:t> </a:t>
            </a:r>
            <a:r>
              <a:rPr lang="en-US" dirty="0" err="1"/>
              <a:t>permeia</a:t>
            </a:r>
            <a:r>
              <a:rPr lang="en-US" dirty="0"/>
              <a:t> a </a:t>
            </a:r>
            <a:r>
              <a:rPr lang="en-US" dirty="0" err="1"/>
              <a:t>comunicação</a:t>
            </a:r>
            <a:br>
              <a:rPr lang="en-US" dirty="0"/>
            </a:br>
            <a:r>
              <a:rPr lang="en-US" dirty="0"/>
              <a:t>do </a:t>
            </a:r>
            <a:r>
              <a:rPr lang="en-US" dirty="0" err="1"/>
              <a:t>mundo</a:t>
            </a:r>
            <a:r>
              <a:rPr lang="en-US" dirty="0"/>
              <a:t> </a:t>
            </a:r>
            <a:r>
              <a:rPr lang="en-US" dirty="0" err="1"/>
              <a:t>espiritual</a:t>
            </a:r>
            <a:r>
              <a:rPr lang="en-US" dirty="0"/>
              <a:t> com o </a:t>
            </a:r>
            <a:r>
              <a:rPr lang="en-US" dirty="0" err="1"/>
              <a:t>mundo</a:t>
            </a:r>
            <a:r>
              <a:rPr lang="en-US" dirty="0"/>
              <a:t> </a:t>
            </a:r>
            <a:r>
              <a:rPr lang="en-US" dirty="0" err="1"/>
              <a:t>físico</a:t>
            </a:r>
            <a:r>
              <a:rPr lang="en-US" dirty="0"/>
              <a:t>.</a:t>
            </a:r>
          </a:p>
        </p:txBody>
      </p:sp>
      <p:pic>
        <p:nvPicPr>
          <p:cNvPr id="12" name="Picture 11"/>
          <p:cNvPicPr>
            <a:picLocks noChangeAspect="1"/>
          </p:cNvPicPr>
          <p:nvPr/>
        </p:nvPicPr>
        <p:blipFill>
          <a:blip r:embed="rId3"/>
          <a:stretch>
            <a:fillRect/>
          </a:stretch>
        </p:blipFill>
        <p:spPr>
          <a:xfrm>
            <a:off x="2053618" y="1411021"/>
            <a:ext cx="890883" cy="1254717"/>
          </a:xfrm>
          <a:prstGeom prst="roundRect">
            <a:avLst>
              <a:gd name="adj" fmla="val 3017"/>
            </a:avLst>
          </a:prstGeom>
          <a:solidFill>
            <a:srgbClr val="FFFFFF">
              <a:shade val="85000"/>
            </a:srgbClr>
          </a:solidFill>
          <a:ln>
            <a:solidFill>
              <a:schemeClr val="tx1"/>
            </a:solidFill>
          </a:ln>
          <a:effectLst>
            <a:outerShdw blurRad="50800" dist="38100" dir="2700000" algn="tl" rotWithShape="0">
              <a:srgbClr val="000000">
                <a:alpha val="43000"/>
              </a:srgbClr>
            </a:outerShdw>
          </a:effectLst>
        </p:spPr>
      </p:pic>
      <p:sp>
        <p:nvSpPr>
          <p:cNvPr id="13" name="TextBox 12"/>
          <p:cNvSpPr txBox="1"/>
          <p:nvPr/>
        </p:nvSpPr>
        <p:spPr>
          <a:xfrm>
            <a:off x="2972411" y="1411021"/>
            <a:ext cx="2154857" cy="369332"/>
          </a:xfrm>
          <a:prstGeom prst="rect">
            <a:avLst/>
          </a:prstGeom>
          <a:noFill/>
        </p:spPr>
        <p:txBody>
          <a:bodyPr wrap="none" rtlCol="0">
            <a:spAutoFit/>
          </a:bodyPr>
          <a:lstStyle/>
          <a:p>
            <a:r>
              <a:rPr lang="en-US" dirty="0"/>
              <a:t>O </a:t>
            </a:r>
            <a:r>
              <a:rPr lang="en-US" dirty="0" err="1"/>
              <a:t>que</a:t>
            </a:r>
            <a:r>
              <a:rPr lang="en-US" dirty="0"/>
              <a:t> </a:t>
            </a:r>
            <a:r>
              <a:rPr lang="en-US" dirty="0" err="1"/>
              <a:t>é</a:t>
            </a:r>
            <a:r>
              <a:rPr lang="en-US" dirty="0"/>
              <a:t> </a:t>
            </a:r>
            <a:r>
              <a:rPr lang="en-US" dirty="0" err="1"/>
              <a:t>ectoplasma</a:t>
            </a:r>
            <a:r>
              <a:rPr lang="en-US" dirty="0"/>
              <a:t>?</a:t>
            </a:r>
          </a:p>
        </p:txBody>
      </p:sp>
      <p:cxnSp>
        <p:nvCxnSpPr>
          <p:cNvPr id="15" name="Straight Connector 14"/>
          <p:cNvCxnSpPr/>
          <p:nvPr/>
        </p:nvCxnSpPr>
        <p:spPr>
          <a:xfrm>
            <a:off x="2972411" y="1780353"/>
            <a:ext cx="523683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4"/>
          <a:stretch>
            <a:fillRect/>
          </a:stretch>
        </p:blipFill>
        <p:spPr>
          <a:xfrm>
            <a:off x="2053618" y="3094354"/>
            <a:ext cx="890883" cy="1264205"/>
          </a:xfrm>
          <a:prstGeom prst="roundRect">
            <a:avLst>
              <a:gd name="adj" fmla="val 3017"/>
            </a:avLst>
          </a:prstGeom>
          <a:solidFill>
            <a:srgbClr val="FFFFFF">
              <a:shade val="85000"/>
            </a:srgbClr>
          </a:solidFill>
          <a:ln>
            <a:solidFill>
              <a:schemeClr val="tx1"/>
            </a:solidFill>
          </a:ln>
          <a:effectLst>
            <a:outerShdw blurRad="50800" dist="38100" dir="2700000" algn="tl" rotWithShape="0">
              <a:srgbClr val="000000">
                <a:alpha val="43000"/>
              </a:srgbClr>
            </a:outerShdw>
          </a:effectLst>
        </p:spPr>
      </p:pic>
      <p:sp>
        <p:nvSpPr>
          <p:cNvPr id="17" name="TextBox 16"/>
          <p:cNvSpPr txBox="1"/>
          <p:nvPr/>
        </p:nvSpPr>
        <p:spPr>
          <a:xfrm>
            <a:off x="2972411" y="3558973"/>
            <a:ext cx="5236830" cy="646331"/>
          </a:xfrm>
          <a:prstGeom prst="rect">
            <a:avLst/>
          </a:prstGeom>
          <a:noFill/>
        </p:spPr>
        <p:txBody>
          <a:bodyPr wrap="none" rtlCol="0">
            <a:spAutoFit/>
          </a:bodyPr>
          <a:lstStyle/>
          <a:p>
            <a:r>
              <a:rPr lang="en-US" dirty="0" err="1"/>
              <a:t>Permite</a:t>
            </a:r>
            <a:r>
              <a:rPr lang="en-US" dirty="0"/>
              <a:t> </a:t>
            </a:r>
            <a:r>
              <a:rPr lang="en-US" dirty="0" err="1"/>
              <a:t>que</a:t>
            </a:r>
            <a:r>
              <a:rPr lang="en-US" dirty="0"/>
              <a:t> </a:t>
            </a:r>
            <a:r>
              <a:rPr lang="en-US" dirty="0" err="1"/>
              <a:t>entidades</a:t>
            </a:r>
            <a:r>
              <a:rPr lang="en-US" dirty="0"/>
              <a:t> </a:t>
            </a:r>
            <a:r>
              <a:rPr lang="en-US" dirty="0" err="1"/>
              <a:t>espirituais</a:t>
            </a:r>
            <a:r>
              <a:rPr lang="en-US" dirty="0"/>
              <a:t> </a:t>
            </a:r>
            <a:r>
              <a:rPr lang="en-US" dirty="0" err="1"/>
              <a:t>possam</a:t>
            </a:r>
            <a:r>
              <a:rPr lang="en-US" dirty="0"/>
              <a:t> </a:t>
            </a:r>
            <a:r>
              <a:rPr lang="en-US" dirty="0" err="1"/>
              <a:t>atuar</a:t>
            </a:r>
            <a:r>
              <a:rPr lang="en-US" dirty="0"/>
              <a:t> </a:t>
            </a:r>
            <a:r>
              <a:rPr lang="en-US" dirty="0" err="1"/>
              <a:t>sobre</a:t>
            </a:r>
            <a:br>
              <a:rPr lang="en-US" dirty="0"/>
            </a:br>
            <a:r>
              <a:rPr lang="en-US" dirty="0"/>
              <a:t>a </a:t>
            </a:r>
            <a:r>
              <a:rPr lang="en-US" dirty="0" err="1"/>
              <a:t>matéria</a:t>
            </a:r>
            <a:r>
              <a:rPr lang="en-US" dirty="0"/>
              <a:t>.</a:t>
            </a:r>
          </a:p>
        </p:txBody>
      </p:sp>
      <p:sp>
        <p:nvSpPr>
          <p:cNvPr id="18" name="TextBox 17"/>
          <p:cNvSpPr txBox="1"/>
          <p:nvPr/>
        </p:nvSpPr>
        <p:spPr>
          <a:xfrm>
            <a:off x="2972411" y="3129866"/>
            <a:ext cx="1862371" cy="369332"/>
          </a:xfrm>
          <a:prstGeom prst="rect">
            <a:avLst/>
          </a:prstGeom>
          <a:noFill/>
        </p:spPr>
        <p:txBody>
          <a:bodyPr wrap="none" rtlCol="0">
            <a:spAutoFit/>
          </a:bodyPr>
          <a:lstStyle/>
          <a:p>
            <a:r>
              <a:rPr lang="en-US" dirty="0"/>
              <a:t>Como </a:t>
            </a:r>
            <a:r>
              <a:rPr lang="en-US" dirty="0" err="1"/>
              <a:t>é</a:t>
            </a:r>
            <a:r>
              <a:rPr lang="en-US" dirty="0"/>
              <a:t> </a:t>
            </a:r>
            <a:r>
              <a:rPr lang="en-US" dirty="0" err="1"/>
              <a:t>utilizado</a:t>
            </a:r>
            <a:r>
              <a:rPr lang="en-US" dirty="0"/>
              <a:t>?</a:t>
            </a:r>
          </a:p>
        </p:txBody>
      </p:sp>
      <p:cxnSp>
        <p:nvCxnSpPr>
          <p:cNvPr id="19" name="Straight Connector 18"/>
          <p:cNvCxnSpPr/>
          <p:nvPr/>
        </p:nvCxnSpPr>
        <p:spPr>
          <a:xfrm>
            <a:off x="2972411" y="3499198"/>
            <a:ext cx="523683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5"/>
          <a:stretch>
            <a:fillRect/>
          </a:stretch>
        </p:blipFill>
        <p:spPr>
          <a:xfrm>
            <a:off x="2053618" y="4758133"/>
            <a:ext cx="910549" cy="1564276"/>
          </a:xfrm>
          <a:prstGeom prst="roundRect">
            <a:avLst>
              <a:gd name="adj" fmla="val 3017"/>
            </a:avLst>
          </a:prstGeom>
          <a:solidFill>
            <a:srgbClr val="FFFFFF">
              <a:shade val="85000"/>
            </a:srgbClr>
          </a:solidFill>
          <a:ln>
            <a:solidFill>
              <a:schemeClr val="tx1"/>
            </a:solidFill>
          </a:ln>
          <a:effectLst>
            <a:outerShdw blurRad="50800" dist="38100" dir="2700000" algn="tl" rotWithShape="0">
              <a:srgbClr val="000000">
                <a:alpha val="43000"/>
              </a:srgbClr>
            </a:outerShdw>
          </a:effectLst>
        </p:spPr>
      </p:pic>
      <p:sp>
        <p:nvSpPr>
          <p:cNvPr id="23" name="TextBox 22"/>
          <p:cNvSpPr txBox="1"/>
          <p:nvPr/>
        </p:nvSpPr>
        <p:spPr>
          <a:xfrm>
            <a:off x="2986366" y="5190437"/>
            <a:ext cx="2902695" cy="646331"/>
          </a:xfrm>
          <a:prstGeom prst="rect">
            <a:avLst/>
          </a:prstGeom>
          <a:noFill/>
        </p:spPr>
        <p:txBody>
          <a:bodyPr wrap="none" rtlCol="0">
            <a:spAutoFit/>
          </a:bodyPr>
          <a:lstStyle/>
          <a:p>
            <a:r>
              <a:rPr lang="en-US" dirty="0" err="1"/>
              <a:t>Ektos</a:t>
            </a:r>
            <a:r>
              <a:rPr lang="en-US" dirty="0"/>
              <a:t>: </a:t>
            </a:r>
            <a:r>
              <a:rPr lang="en-US" dirty="0" err="1"/>
              <a:t>por</a:t>
            </a:r>
            <a:r>
              <a:rPr lang="en-US" dirty="0"/>
              <a:t> </a:t>
            </a:r>
            <a:r>
              <a:rPr lang="en-US" dirty="0" err="1"/>
              <a:t>fora</a:t>
            </a:r>
            <a:br>
              <a:rPr lang="en-US" dirty="0"/>
            </a:br>
            <a:r>
              <a:rPr lang="en-US" dirty="0"/>
              <a:t>Plasma: </a:t>
            </a:r>
            <a:r>
              <a:rPr lang="en-US" dirty="0" err="1"/>
              <a:t>molde</a:t>
            </a:r>
            <a:r>
              <a:rPr lang="en-US" dirty="0"/>
              <a:t> </a:t>
            </a:r>
            <a:r>
              <a:rPr lang="en-US" dirty="0" err="1"/>
              <a:t>ou</a:t>
            </a:r>
            <a:r>
              <a:rPr lang="en-US" dirty="0"/>
              <a:t> </a:t>
            </a:r>
            <a:r>
              <a:rPr lang="en-US" dirty="0" err="1"/>
              <a:t>substância</a:t>
            </a:r>
            <a:endParaRPr lang="en-US" dirty="0"/>
          </a:p>
        </p:txBody>
      </p:sp>
      <p:sp>
        <p:nvSpPr>
          <p:cNvPr id="24" name="TextBox 23"/>
          <p:cNvSpPr txBox="1"/>
          <p:nvPr/>
        </p:nvSpPr>
        <p:spPr>
          <a:xfrm>
            <a:off x="2986366" y="4761330"/>
            <a:ext cx="1662760" cy="369332"/>
          </a:xfrm>
          <a:prstGeom prst="rect">
            <a:avLst/>
          </a:prstGeom>
          <a:noFill/>
        </p:spPr>
        <p:txBody>
          <a:bodyPr wrap="none" rtlCol="0">
            <a:spAutoFit/>
          </a:bodyPr>
          <a:lstStyle/>
          <a:p>
            <a:r>
              <a:rPr lang="en-US" dirty="0"/>
              <a:t>O </a:t>
            </a:r>
            <a:r>
              <a:rPr lang="en-US" dirty="0" err="1"/>
              <a:t>que</a:t>
            </a:r>
            <a:r>
              <a:rPr lang="en-US" dirty="0"/>
              <a:t> </a:t>
            </a:r>
            <a:r>
              <a:rPr lang="en-US" dirty="0" err="1"/>
              <a:t>significa</a:t>
            </a:r>
            <a:r>
              <a:rPr lang="en-US" dirty="0"/>
              <a:t>?</a:t>
            </a:r>
          </a:p>
        </p:txBody>
      </p:sp>
      <p:cxnSp>
        <p:nvCxnSpPr>
          <p:cNvPr id="25" name="Straight Connector 24"/>
          <p:cNvCxnSpPr/>
          <p:nvPr/>
        </p:nvCxnSpPr>
        <p:spPr>
          <a:xfrm>
            <a:off x="2986366" y="5130662"/>
            <a:ext cx="523683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0" y="2176778"/>
            <a:ext cx="1604823" cy="446617"/>
          </a:xfrm>
          <a:prstGeom prst="rect">
            <a:avLst/>
          </a:prstGeom>
          <a:solidFill>
            <a:srgbClr val="800000"/>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DEFINIÇÃO</a:t>
            </a:r>
          </a:p>
        </p:txBody>
      </p:sp>
      <p:sp>
        <p:nvSpPr>
          <p:cNvPr id="28" name="TextBox 27"/>
          <p:cNvSpPr txBox="1"/>
          <p:nvPr/>
        </p:nvSpPr>
        <p:spPr>
          <a:xfrm>
            <a:off x="3926168" y="284045"/>
            <a:ext cx="1264038" cy="338554"/>
          </a:xfrm>
          <a:prstGeom prst="rect">
            <a:avLst/>
          </a:prstGeom>
          <a:noFill/>
        </p:spPr>
        <p:txBody>
          <a:bodyPr wrap="none" rtlCol="0">
            <a:spAutoFit/>
          </a:bodyPr>
          <a:lstStyle/>
          <a:p>
            <a:r>
              <a:rPr lang="en-US" sz="1600" dirty="0">
                <a:solidFill>
                  <a:srgbClr val="FFFF00"/>
                </a:solidFill>
              </a:rPr>
              <a:t>G</a:t>
            </a:r>
            <a:r>
              <a:rPr lang="en-US" sz="1200" dirty="0">
                <a:solidFill>
                  <a:srgbClr val="FFFF00"/>
                </a:solidFill>
              </a:rPr>
              <a:t>ENERALIDADES</a:t>
            </a:r>
          </a:p>
        </p:txBody>
      </p:sp>
    </p:spTree>
    <p:extLst>
      <p:ext uri="{BB962C8B-B14F-4D97-AF65-F5344CB8AC3E}">
        <p14:creationId xmlns:p14="http://schemas.microsoft.com/office/powerpoint/2010/main" val="307176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P spid="18" grpId="0"/>
      <p:bldP spid="23" grpId="0"/>
      <p:bldP spid="24" grpId="0"/>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000000"/>
              </a:clrFrom>
              <a:clrTo>
                <a:srgbClr val="000000">
                  <a:alpha val="0"/>
                </a:srgbClr>
              </a:clrTo>
            </a:clrChange>
          </a:blip>
          <a:stretch>
            <a:fillRect/>
          </a:stretch>
        </p:blipFill>
        <p:spPr>
          <a:xfrm>
            <a:off x="6843876" y="2953395"/>
            <a:ext cx="2093784" cy="3810000"/>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600064" y="1926031"/>
            <a:ext cx="3788217" cy="1754327"/>
          </a:xfrm>
          <a:prstGeom prst="rect">
            <a:avLst/>
          </a:prstGeom>
          <a:noFill/>
        </p:spPr>
        <p:txBody>
          <a:bodyPr wrap="none" rtlCol="0">
            <a:spAutoFit/>
          </a:bodyPr>
          <a:lstStyle>
            <a:defPPr>
              <a:defRPr lang="en-US"/>
            </a:defPPr>
            <a:lvl1pPr marL="285750" indent="-285750">
              <a:buSzPct val="80000"/>
              <a:buFont typeface="Wingdings" charset="2"/>
              <a:buChar char="Ø"/>
            </a:lvl1pPr>
          </a:lstStyle>
          <a:p>
            <a:r>
              <a:rPr lang="en-US" dirty="0" err="1"/>
              <a:t>Coceira</a:t>
            </a:r>
            <a:r>
              <a:rPr lang="en-US" dirty="0"/>
              <a:t> no </a:t>
            </a:r>
            <a:r>
              <a:rPr lang="en-US" dirty="0" err="1"/>
              <a:t>ouvido</a:t>
            </a:r>
            <a:endParaRPr lang="en-US" dirty="0"/>
          </a:p>
          <a:p>
            <a:r>
              <a:rPr lang="en-US" dirty="0" err="1"/>
              <a:t>Sensação</a:t>
            </a:r>
            <a:r>
              <a:rPr lang="en-US" dirty="0"/>
              <a:t> da </a:t>
            </a:r>
            <a:r>
              <a:rPr lang="en-US" dirty="0" err="1"/>
              <a:t>diminuição</a:t>
            </a:r>
            <a:r>
              <a:rPr lang="en-US" dirty="0"/>
              <a:t> da </a:t>
            </a:r>
            <a:r>
              <a:rPr lang="en-US" dirty="0" err="1"/>
              <a:t>audição</a:t>
            </a:r>
            <a:endParaRPr lang="en-US" dirty="0"/>
          </a:p>
          <a:p>
            <a:r>
              <a:rPr lang="en-US" dirty="0" err="1"/>
              <a:t>Sensação</a:t>
            </a:r>
            <a:r>
              <a:rPr lang="en-US" dirty="0"/>
              <a:t> de </a:t>
            </a:r>
            <a:r>
              <a:rPr lang="en-US" dirty="0" err="1"/>
              <a:t>excreções</a:t>
            </a:r>
            <a:r>
              <a:rPr lang="en-US" dirty="0"/>
              <a:t> </a:t>
            </a:r>
            <a:r>
              <a:rPr lang="en-US" dirty="0" err="1"/>
              <a:t>gasosas</a:t>
            </a:r>
            <a:endParaRPr lang="en-US" dirty="0"/>
          </a:p>
          <a:p>
            <a:r>
              <a:rPr lang="en-US" dirty="0" err="1"/>
              <a:t>Sensação</a:t>
            </a:r>
            <a:r>
              <a:rPr lang="en-US" dirty="0"/>
              <a:t> de </a:t>
            </a:r>
            <a:r>
              <a:rPr lang="en-US" dirty="0" err="1"/>
              <a:t>entupimento</a:t>
            </a:r>
            <a:endParaRPr lang="en-US" dirty="0"/>
          </a:p>
          <a:p>
            <a:r>
              <a:rPr lang="en-US" dirty="0" err="1"/>
              <a:t>Otite</a:t>
            </a:r>
            <a:endParaRPr lang="en-US" dirty="0"/>
          </a:p>
          <a:p>
            <a:r>
              <a:rPr lang="en-US" dirty="0" err="1"/>
              <a:t>Zumbido</a:t>
            </a:r>
            <a:endParaRPr lang="en-US" dirty="0"/>
          </a:p>
        </p:txBody>
      </p:sp>
      <p:sp>
        <p:nvSpPr>
          <p:cNvPr id="6" name="TextBox 5"/>
          <p:cNvSpPr txBox="1"/>
          <p:nvPr/>
        </p:nvSpPr>
        <p:spPr>
          <a:xfrm>
            <a:off x="614019" y="1457957"/>
            <a:ext cx="1980029" cy="369332"/>
          </a:xfrm>
          <a:prstGeom prst="rect">
            <a:avLst/>
          </a:prstGeom>
          <a:noFill/>
        </p:spPr>
        <p:txBody>
          <a:bodyPr wrap="none" rtlCol="0">
            <a:spAutoFit/>
          </a:bodyPr>
          <a:lstStyle/>
          <a:p>
            <a:r>
              <a:rPr lang="en-US" dirty="0" err="1"/>
              <a:t>Sintomas</a:t>
            </a:r>
            <a:r>
              <a:rPr lang="en-US" dirty="0"/>
              <a:t> </a:t>
            </a:r>
            <a:r>
              <a:rPr lang="en-US" dirty="0" err="1"/>
              <a:t>Auditivos</a:t>
            </a:r>
            <a:endParaRPr lang="en-US" dirty="0"/>
          </a:p>
        </p:txBody>
      </p:sp>
      <p:cxnSp>
        <p:nvCxnSpPr>
          <p:cNvPr id="9" name="Straight Connector 8"/>
          <p:cNvCxnSpPr/>
          <p:nvPr/>
        </p:nvCxnSpPr>
        <p:spPr>
          <a:xfrm>
            <a:off x="711704" y="1926031"/>
            <a:ext cx="700539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212141" y="284045"/>
            <a:ext cx="636537" cy="338554"/>
          </a:xfrm>
          <a:prstGeom prst="rect">
            <a:avLst/>
          </a:prstGeom>
          <a:noFill/>
        </p:spPr>
        <p:txBody>
          <a:bodyPr wrap="none" rtlCol="0">
            <a:spAutoFit/>
          </a:bodyPr>
          <a:lstStyle/>
          <a:p>
            <a:r>
              <a:rPr lang="en-US" sz="1600" dirty="0">
                <a:solidFill>
                  <a:srgbClr val="FFFF00"/>
                </a:solidFill>
              </a:rPr>
              <a:t>S</a:t>
            </a:r>
            <a:r>
              <a:rPr lang="en-US" sz="1200" dirty="0">
                <a:solidFill>
                  <a:srgbClr val="FFFF00"/>
                </a:solidFill>
              </a:rPr>
              <a:t>AÚDE</a:t>
            </a:r>
          </a:p>
        </p:txBody>
      </p:sp>
    </p:spTree>
    <p:extLst>
      <p:ext uri="{BB962C8B-B14F-4D97-AF65-F5344CB8AC3E}">
        <p14:creationId xmlns:p14="http://schemas.microsoft.com/office/powerpoint/2010/main" val="102068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064" y="1926031"/>
            <a:ext cx="1851789" cy="1477328"/>
          </a:xfrm>
          <a:prstGeom prst="rect">
            <a:avLst/>
          </a:prstGeom>
          <a:noFill/>
        </p:spPr>
        <p:txBody>
          <a:bodyPr wrap="none" rtlCol="0">
            <a:spAutoFit/>
          </a:bodyPr>
          <a:lstStyle>
            <a:defPPr>
              <a:defRPr lang="en-US"/>
            </a:defPPr>
            <a:lvl1pPr marL="285750" indent="-285750">
              <a:buSzPct val="80000"/>
              <a:buFont typeface="Wingdings" charset="2"/>
              <a:buChar char="Ø"/>
            </a:lvl1pPr>
          </a:lstStyle>
          <a:p>
            <a:r>
              <a:rPr lang="en-US" dirty="0" err="1"/>
              <a:t>Obsessões</a:t>
            </a:r>
            <a:endParaRPr lang="en-US" dirty="0"/>
          </a:p>
          <a:p>
            <a:r>
              <a:rPr lang="en-US" dirty="0" err="1"/>
              <a:t>Materialização</a:t>
            </a:r>
            <a:endParaRPr lang="en-US" dirty="0"/>
          </a:p>
          <a:p>
            <a:r>
              <a:rPr lang="en-US" dirty="0" err="1"/>
              <a:t>Cura</a:t>
            </a:r>
            <a:endParaRPr lang="en-US" dirty="0"/>
          </a:p>
          <a:p>
            <a:r>
              <a:rPr lang="en-US" dirty="0" err="1"/>
              <a:t>Sessão</a:t>
            </a:r>
            <a:r>
              <a:rPr lang="en-US" dirty="0"/>
              <a:t> </a:t>
            </a:r>
            <a:r>
              <a:rPr lang="en-US" dirty="0" err="1"/>
              <a:t>Espírita</a:t>
            </a:r>
            <a:endParaRPr lang="en-US" dirty="0"/>
          </a:p>
          <a:p>
            <a:r>
              <a:rPr lang="en-US" dirty="0" err="1"/>
              <a:t>Passe</a:t>
            </a:r>
            <a:endParaRPr lang="en-US" dirty="0"/>
          </a:p>
        </p:txBody>
      </p:sp>
      <p:sp>
        <p:nvSpPr>
          <p:cNvPr id="6" name="TextBox 5"/>
          <p:cNvSpPr txBox="1"/>
          <p:nvPr/>
        </p:nvSpPr>
        <p:spPr>
          <a:xfrm>
            <a:off x="614019" y="1457957"/>
            <a:ext cx="1082861" cy="369332"/>
          </a:xfrm>
          <a:prstGeom prst="rect">
            <a:avLst/>
          </a:prstGeom>
          <a:noFill/>
        </p:spPr>
        <p:txBody>
          <a:bodyPr wrap="none" rtlCol="0">
            <a:spAutoFit/>
          </a:bodyPr>
          <a:lstStyle/>
          <a:p>
            <a:r>
              <a:rPr lang="en-US" dirty="0" err="1"/>
              <a:t>Exemplos</a:t>
            </a:r>
            <a:endParaRPr lang="en-US" dirty="0"/>
          </a:p>
        </p:txBody>
      </p:sp>
      <p:cxnSp>
        <p:nvCxnSpPr>
          <p:cNvPr id="9" name="Straight Connector 8"/>
          <p:cNvCxnSpPr/>
          <p:nvPr/>
        </p:nvCxnSpPr>
        <p:spPr>
          <a:xfrm>
            <a:off x="711704" y="1926031"/>
            <a:ext cx="700539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7" name="Picture 1"/>
          <p:cNvPicPr>
            <a:picLocks noChangeAspect="1" noChangeArrowheads="1"/>
          </p:cNvPicPr>
          <p:nvPr/>
        </p:nvPicPr>
        <p:blipFill>
          <a:blip r:embed="rId2"/>
          <a:srcRect/>
          <a:stretch>
            <a:fillRect/>
          </a:stretch>
        </p:blipFill>
        <p:spPr bwMode="auto">
          <a:xfrm>
            <a:off x="6405995" y="3581400"/>
            <a:ext cx="2509405" cy="3067050"/>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pic>
      <p:sp>
        <p:nvSpPr>
          <p:cNvPr id="8" name="TextBox 7"/>
          <p:cNvSpPr txBox="1"/>
          <p:nvPr/>
        </p:nvSpPr>
        <p:spPr>
          <a:xfrm>
            <a:off x="6989073" y="284045"/>
            <a:ext cx="987244" cy="338554"/>
          </a:xfrm>
          <a:prstGeom prst="rect">
            <a:avLst/>
          </a:prstGeom>
          <a:noFill/>
        </p:spPr>
        <p:txBody>
          <a:bodyPr wrap="none" rtlCol="0">
            <a:spAutoFit/>
          </a:bodyPr>
          <a:lstStyle/>
          <a:p>
            <a:r>
              <a:rPr lang="en-US" sz="1600" dirty="0">
                <a:solidFill>
                  <a:srgbClr val="FFFF00"/>
                </a:solidFill>
              </a:rPr>
              <a:t>A</a:t>
            </a:r>
            <a:r>
              <a:rPr lang="en-US" sz="1200" dirty="0">
                <a:solidFill>
                  <a:srgbClr val="FFFF00"/>
                </a:solidFill>
              </a:rPr>
              <a:t>PLICAÇÕES</a:t>
            </a:r>
          </a:p>
        </p:txBody>
      </p:sp>
    </p:spTree>
    <p:extLst>
      <p:ext uri="{BB962C8B-B14F-4D97-AF65-F5344CB8AC3E}">
        <p14:creationId xmlns:p14="http://schemas.microsoft.com/office/powerpoint/2010/main" val="285153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33912" y="2004257"/>
            <a:ext cx="22860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Vibração</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espiritual</a:t>
            </a:r>
            <a:endParaRPr lang="en-US" dirty="0">
              <a:solidFill>
                <a:schemeClr val="tx1">
                  <a:lumMod val="65000"/>
                  <a:lumOff val="35000"/>
                </a:schemeClr>
              </a:solidFill>
              <a:latin typeface="Calibri"/>
              <a:cs typeface="Calibri"/>
            </a:endParaRPr>
          </a:p>
        </p:txBody>
      </p:sp>
      <p:sp>
        <p:nvSpPr>
          <p:cNvPr id="11" name="Right Arrow 10"/>
          <p:cNvSpPr/>
          <p:nvPr/>
        </p:nvSpPr>
        <p:spPr>
          <a:xfrm>
            <a:off x="2778142" y="2138108"/>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sp>
        <p:nvSpPr>
          <p:cNvPr id="12" name="Rounded Rectangle 11"/>
          <p:cNvSpPr/>
          <p:nvPr/>
        </p:nvSpPr>
        <p:spPr>
          <a:xfrm>
            <a:off x="3352800" y="2004257"/>
            <a:ext cx="22860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Sintonia</a:t>
            </a:r>
            <a:endParaRPr lang="en-US" dirty="0">
              <a:solidFill>
                <a:schemeClr val="tx1">
                  <a:lumMod val="65000"/>
                  <a:lumOff val="35000"/>
                </a:schemeClr>
              </a:solidFill>
              <a:latin typeface="Calibri"/>
              <a:cs typeface="Calibri"/>
            </a:endParaRPr>
          </a:p>
        </p:txBody>
      </p:sp>
      <p:sp>
        <p:nvSpPr>
          <p:cNvPr id="13" name="Right Arrow 12"/>
          <p:cNvSpPr/>
          <p:nvPr/>
        </p:nvSpPr>
        <p:spPr>
          <a:xfrm>
            <a:off x="5797030" y="2138108"/>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sp>
        <p:nvSpPr>
          <p:cNvPr id="14" name="Rounded Rectangle 13"/>
          <p:cNvSpPr/>
          <p:nvPr/>
        </p:nvSpPr>
        <p:spPr>
          <a:xfrm>
            <a:off x="6524088" y="2004257"/>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Obsessor</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sintônico</a:t>
            </a:r>
            <a:endParaRPr lang="en-US" dirty="0">
              <a:solidFill>
                <a:schemeClr val="tx1">
                  <a:lumMod val="65000"/>
                  <a:lumOff val="35000"/>
                </a:schemeClr>
              </a:solidFill>
              <a:latin typeface="Calibri"/>
              <a:cs typeface="Calibri"/>
            </a:endParaRPr>
          </a:p>
        </p:txBody>
      </p:sp>
      <p:sp>
        <p:nvSpPr>
          <p:cNvPr id="15" name="Right Arrow 14"/>
          <p:cNvSpPr/>
          <p:nvPr/>
        </p:nvSpPr>
        <p:spPr>
          <a:xfrm rot="5400000">
            <a:off x="7429631" y="2790894"/>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sp>
        <p:nvSpPr>
          <p:cNvPr id="16" name="Rounded Rectangle 15"/>
          <p:cNvSpPr/>
          <p:nvPr/>
        </p:nvSpPr>
        <p:spPr>
          <a:xfrm>
            <a:off x="6524088" y="3298530"/>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Lesão</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cármica</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perispiritual</a:t>
            </a:r>
            <a:endParaRPr lang="en-US" dirty="0">
              <a:solidFill>
                <a:schemeClr val="tx1">
                  <a:lumMod val="65000"/>
                  <a:lumOff val="35000"/>
                </a:schemeClr>
              </a:solidFill>
              <a:latin typeface="Calibri"/>
              <a:cs typeface="Calibri"/>
            </a:endParaRPr>
          </a:p>
        </p:txBody>
      </p:sp>
      <p:sp>
        <p:nvSpPr>
          <p:cNvPr id="17" name="Rounded Rectangle 16"/>
          <p:cNvSpPr/>
          <p:nvPr/>
        </p:nvSpPr>
        <p:spPr>
          <a:xfrm>
            <a:off x="6524088" y="4585261"/>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Concentração</a:t>
            </a:r>
            <a:r>
              <a:rPr lang="en-US" dirty="0">
                <a:solidFill>
                  <a:schemeClr val="tx1">
                    <a:lumMod val="65000"/>
                    <a:lumOff val="35000"/>
                  </a:schemeClr>
                </a:solidFill>
                <a:latin typeface="Calibri"/>
                <a:cs typeface="Calibri"/>
              </a:rPr>
              <a:t> de </a:t>
            </a:r>
            <a:r>
              <a:rPr lang="en-US" dirty="0" err="1">
                <a:solidFill>
                  <a:schemeClr val="tx1">
                    <a:lumMod val="65000"/>
                    <a:lumOff val="35000"/>
                  </a:schemeClr>
                </a:solidFill>
                <a:latin typeface="Calibri"/>
                <a:cs typeface="Calibri"/>
              </a:rPr>
              <a:t>ectoplasma</a:t>
            </a:r>
            <a:endParaRPr lang="en-US" dirty="0">
              <a:solidFill>
                <a:schemeClr val="tx1">
                  <a:lumMod val="65000"/>
                  <a:lumOff val="35000"/>
                </a:schemeClr>
              </a:solidFill>
              <a:latin typeface="Calibri"/>
              <a:cs typeface="Calibri"/>
            </a:endParaRPr>
          </a:p>
        </p:txBody>
      </p:sp>
      <p:sp>
        <p:nvSpPr>
          <p:cNvPr id="18" name="Right Arrow 17"/>
          <p:cNvSpPr/>
          <p:nvPr/>
        </p:nvSpPr>
        <p:spPr>
          <a:xfrm rot="5400000">
            <a:off x="7429631" y="4087825"/>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sp>
        <p:nvSpPr>
          <p:cNvPr id="20" name="Rounded Rectangle 19"/>
          <p:cNvSpPr/>
          <p:nvPr/>
        </p:nvSpPr>
        <p:spPr>
          <a:xfrm>
            <a:off x="6524088" y="5885949"/>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Sintoma</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fïsico</a:t>
            </a:r>
            <a:endParaRPr lang="en-US" dirty="0">
              <a:solidFill>
                <a:schemeClr val="tx1">
                  <a:lumMod val="65000"/>
                  <a:lumOff val="35000"/>
                </a:schemeClr>
              </a:solidFill>
              <a:latin typeface="Calibri"/>
              <a:cs typeface="Calibri"/>
            </a:endParaRPr>
          </a:p>
        </p:txBody>
      </p:sp>
      <p:sp>
        <p:nvSpPr>
          <p:cNvPr id="21" name="Right Arrow 20"/>
          <p:cNvSpPr/>
          <p:nvPr/>
        </p:nvSpPr>
        <p:spPr>
          <a:xfrm rot="5400000">
            <a:off x="7429631" y="5374556"/>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pic>
        <p:nvPicPr>
          <p:cNvPr id="19" name="Picture 18"/>
          <p:cNvPicPr>
            <a:picLocks noChangeAspect="1"/>
          </p:cNvPicPr>
          <p:nvPr/>
        </p:nvPicPr>
        <p:blipFill>
          <a:blip r:embed="rId2"/>
          <a:stretch>
            <a:fillRect/>
          </a:stretch>
        </p:blipFill>
        <p:spPr>
          <a:xfrm>
            <a:off x="440698" y="3505200"/>
            <a:ext cx="2912102" cy="3048000"/>
          </a:xfrm>
          <a:prstGeom prst="rect">
            <a:avLst/>
          </a:prstGeom>
          <a:ln w="9525" cmpd="sng">
            <a:solidFill>
              <a:schemeClr val="tx1"/>
            </a:solidFill>
          </a:ln>
          <a:effectLst>
            <a:outerShdw blurRad="50800" dist="38100" dir="2700000" algn="tl" rotWithShape="0">
              <a:prstClr val="black">
                <a:alpha val="40000"/>
              </a:prstClr>
            </a:outerShdw>
          </a:effectLst>
        </p:spPr>
      </p:pic>
      <p:sp>
        <p:nvSpPr>
          <p:cNvPr id="22" name="Rounded Rectangle 21"/>
          <p:cNvSpPr/>
          <p:nvPr/>
        </p:nvSpPr>
        <p:spPr>
          <a:xfrm>
            <a:off x="381001" y="986432"/>
            <a:ext cx="2833706" cy="5159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OBSESSÃO</a:t>
            </a:r>
          </a:p>
        </p:txBody>
      </p:sp>
      <p:sp>
        <p:nvSpPr>
          <p:cNvPr id="25" name="TextBox 24"/>
          <p:cNvSpPr txBox="1"/>
          <p:nvPr/>
        </p:nvSpPr>
        <p:spPr>
          <a:xfrm>
            <a:off x="6989073" y="284045"/>
            <a:ext cx="987244" cy="338554"/>
          </a:xfrm>
          <a:prstGeom prst="rect">
            <a:avLst/>
          </a:prstGeom>
          <a:noFill/>
        </p:spPr>
        <p:txBody>
          <a:bodyPr wrap="none" rtlCol="0">
            <a:spAutoFit/>
          </a:bodyPr>
          <a:lstStyle/>
          <a:p>
            <a:r>
              <a:rPr lang="en-US" sz="1600" dirty="0">
                <a:solidFill>
                  <a:srgbClr val="FFFF00"/>
                </a:solidFill>
              </a:rPr>
              <a:t>A</a:t>
            </a:r>
            <a:r>
              <a:rPr lang="en-US" sz="1200" dirty="0">
                <a:solidFill>
                  <a:srgbClr val="FFFF00"/>
                </a:solidFill>
              </a:rPr>
              <a:t>PLICAÇÕES</a:t>
            </a:r>
          </a:p>
        </p:txBody>
      </p:sp>
    </p:spTree>
    <p:extLst>
      <p:ext uri="{BB962C8B-B14F-4D97-AF65-F5344CB8AC3E}">
        <p14:creationId xmlns:p14="http://schemas.microsoft.com/office/powerpoint/2010/main" val="225442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548382" y="1125561"/>
            <a:ext cx="3658081" cy="5487122"/>
          </a:xfrm>
          <a:prstGeom prst="rect">
            <a:avLst/>
          </a:prstGeom>
        </p:spPr>
      </p:pic>
      <p:sp>
        <p:nvSpPr>
          <p:cNvPr id="3" name="TextBox 2"/>
          <p:cNvSpPr txBox="1"/>
          <p:nvPr/>
        </p:nvSpPr>
        <p:spPr>
          <a:xfrm>
            <a:off x="3474720" y="3015971"/>
            <a:ext cx="1931351" cy="369332"/>
          </a:xfrm>
          <a:prstGeom prst="rect">
            <a:avLst/>
          </a:prstGeom>
          <a:noFill/>
        </p:spPr>
        <p:txBody>
          <a:bodyPr wrap="none" rtlCol="0">
            <a:spAutoFit/>
          </a:bodyPr>
          <a:lstStyle/>
          <a:p>
            <a:r>
              <a:rPr lang="en-US" dirty="0" err="1"/>
              <a:t>Sintomas</a:t>
            </a:r>
            <a:r>
              <a:rPr lang="en-US" dirty="0"/>
              <a:t> </a:t>
            </a:r>
            <a:r>
              <a:rPr lang="en-US" dirty="0" err="1"/>
              <a:t>gástricos</a:t>
            </a:r>
            <a:endParaRPr lang="en-US" dirty="0"/>
          </a:p>
        </p:txBody>
      </p:sp>
      <p:sp>
        <p:nvSpPr>
          <p:cNvPr id="4" name="TextBox 3"/>
          <p:cNvSpPr txBox="1"/>
          <p:nvPr/>
        </p:nvSpPr>
        <p:spPr>
          <a:xfrm>
            <a:off x="3474720" y="2554190"/>
            <a:ext cx="998891" cy="369332"/>
          </a:xfrm>
          <a:prstGeom prst="rect">
            <a:avLst/>
          </a:prstGeom>
          <a:noFill/>
        </p:spPr>
        <p:txBody>
          <a:bodyPr wrap="none" rtlCol="0">
            <a:spAutoFit/>
          </a:bodyPr>
          <a:lstStyle/>
          <a:p>
            <a:r>
              <a:rPr lang="en-US" dirty="0" err="1"/>
              <a:t>Angústia</a:t>
            </a:r>
            <a:endParaRPr lang="en-US" dirty="0"/>
          </a:p>
        </p:txBody>
      </p:sp>
      <p:sp>
        <p:nvSpPr>
          <p:cNvPr id="5" name="TextBox 4"/>
          <p:cNvSpPr txBox="1"/>
          <p:nvPr/>
        </p:nvSpPr>
        <p:spPr>
          <a:xfrm>
            <a:off x="3474720" y="2265582"/>
            <a:ext cx="4451571" cy="369332"/>
          </a:xfrm>
          <a:prstGeom prst="rect">
            <a:avLst/>
          </a:prstGeom>
          <a:noFill/>
        </p:spPr>
        <p:txBody>
          <a:bodyPr wrap="none" rtlCol="0">
            <a:spAutoFit/>
          </a:bodyPr>
          <a:lstStyle/>
          <a:p>
            <a:r>
              <a:rPr lang="en-US" dirty="0" err="1"/>
              <a:t>Falta</a:t>
            </a:r>
            <a:r>
              <a:rPr lang="en-US" dirty="0"/>
              <a:t> de </a:t>
            </a:r>
            <a:r>
              <a:rPr lang="en-US" dirty="0" err="1"/>
              <a:t>ar</a:t>
            </a:r>
            <a:r>
              <a:rPr lang="en-US" dirty="0"/>
              <a:t>, </a:t>
            </a:r>
            <a:r>
              <a:rPr lang="en-US" dirty="0" err="1"/>
              <a:t>respiração</a:t>
            </a:r>
            <a:r>
              <a:rPr lang="en-US" dirty="0"/>
              <a:t> </a:t>
            </a:r>
            <a:r>
              <a:rPr lang="en-US" dirty="0" err="1"/>
              <a:t>curta</a:t>
            </a:r>
            <a:r>
              <a:rPr lang="en-US" dirty="0"/>
              <a:t>, </a:t>
            </a:r>
            <a:r>
              <a:rPr lang="en-US" dirty="0" err="1"/>
              <a:t>bronquite</a:t>
            </a:r>
            <a:r>
              <a:rPr lang="en-US" dirty="0"/>
              <a:t>, </a:t>
            </a:r>
            <a:r>
              <a:rPr lang="en-US" dirty="0" err="1"/>
              <a:t>asma</a:t>
            </a:r>
            <a:endParaRPr lang="en-US" dirty="0"/>
          </a:p>
        </p:txBody>
      </p:sp>
      <p:sp>
        <p:nvSpPr>
          <p:cNvPr id="6" name="TextBox 5"/>
          <p:cNvSpPr txBox="1"/>
          <p:nvPr/>
        </p:nvSpPr>
        <p:spPr>
          <a:xfrm>
            <a:off x="3474720" y="1789377"/>
            <a:ext cx="2545739" cy="369332"/>
          </a:xfrm>
          <a:prstGeom prst="rect">
            <a:avLst/>
          </a:prstGeom>
          <a:noFill/>
        </p:spPr>
        <p:txBody>
          <a:bodyPr wrap="none" rtlCol="0">
            <a:spAutoFit/>
          </a:bodyPr>
          <a:lstStyle/>
          <a:p>
            <a:r>
              <a:rPr lang="en-US" dirty="0"/>
              <a:t>Bola </a:t>
            </a:r>
            <a:r>
              <a:rPr lang="en-US" dirty="0" err="1"/>
              <a:t>na</a:t>
            </a:r>
            <a:r>
              <a:rPr lang="en-US" dirty="0"/>
              <a:t> </a:t>
            </a:r>
            <a:r>
              <a:rPr lang="en-US" dirty="0" err="1"/>
              <a:t>garganta</a:t>
            </a:r>
            <a:r>
              <a:rPr lang="en-US" dirty="0"/>
              <a:t>, </a:t>
            </a:r>
            <a:r>
              <a:rPr lang="en-US" dirty="0" err="1"/>
              <a:t>pigarro</a:t>
            </a:r>
            <a:endParaRPr lang="en-US" dirty="0"/>
          </a:p>
        </p:txBody>
      </p:sp>
      <p:sp>
        <p:nvSpPr>
          <p:cNvPr id="7" name="TextBox 6"/>
          <p:cNvSpPr txBox="1"/>
          <p:nvPr/>
        </p:nvSpPr>
        <p:spPr>
          <a:xfrm>
            <a:off x="3474720" y="1486334"/>
            <a:ext cx="1560418" cy="369332"/>
          </a:xfrm>
          <a:prstGeom prst="rect">
            <a:avLst/>
          </a:prstGeom>
          <a:noFill/>
        </p:spPr>
        <p:txBody>
          <a:bodyPr wrap="none" rtlCol="0">
            <a:spAutoFit/>
          </a:bodyPr>
          <a:lstStyle/>
          <a:p>
            <a:r>
              <a:rPr lang="en-US" dirty="0" err="1"/>
              <a:t>Rinite</a:t>
            </a:r>
            <a:r>
              <a:rPr lang="en-US" dirty="0"/>
              <a:t>, </a:t>
            </a:r>
            <a:r>
              <a:rPr lang="en-US" dirty="0" err="1"/>
              <a:t>sinusite</a:t>
            </a:r>
            <a:endParaRPr lang="en-US" dirty="0"/>
          </a:p>
        </p:txBody>
      </p:sp>
      <p:sp>
        <p:nvSpPr>
          <p:cNvPr id="8" name="TextBox 7"/>
          <p:cNvSpPr txBox="1"/>
          <p:nvPr/>
        </p:nvSpPr>
        <p:spPr>
          <a:xfrm>
            <a:off x="3474720" y="1163209"/>
            <a:ext cx="1521871" cy="369332"/>
          </a:xfrm>
          <a:prstGeom prst="rect">
            <a:avLst/>
          </a:prstGeom>
          <a:noFill/>
        </p:spPr>
        <p:txBody>
          <a:bodyPr wrap="none" rtlCol="0">
            <a:spAutoFit/>
          </a:bodyPr>
          <a:lstStyle/>
          <a:p>
            <a:r>
              <a:rPr lang="en-US" dirty="0" err="1"/>
              <a:t>Dor</a:t>
            </a:r>
            <a:r>
              <a:rPr lang="en-US" dirty="0"/>
              <a:t> de </a:t>
            </a:r>
            <a:r>
              <a:rPr lang="en-US" dirty="0" err="1"/>
              <a:t>cabeça</a:t>
            </a:r>
            <a:endParaRPr lang="en-US" dirty="0"/>
          </a:p>
        </p:txBody>
      </p:sp>
      <p:sp>
        <p:nvSpPr>
          <p:cNvPr id="9" name="TextBox 8"/>
          <p:cNvSpPr txBox="1"/>
          <p:nvPr/>
        </p:nvSpPr>
        <p:spPr>
          <a:xfrm>
            <a:off x="1995916" y="5945283"/>
            <a:ext cx="6820309" cy="369332"/>
          </a:xfrm>
          <a:prstGeom prst="rect">
            <a:avLst/>
          </a:prstGeom>
          <a:noFill/>
        </p:spPr>
        <p:txBody>
          <a:bodyPr wrap="none" rtlCol="0">
            <a:spAutoFit/>
          </a:bodyPr>
          <a:lstStyle/>
          <a:p>
            <a:r>
              <a:rPr lang="en-US" dirty="0"/>
              <a:t>A </a:t>
            </a:r>
            <a:r>
              <a:rPr lang="en-US" dirty="0" err="1"/>
              <a:t>mudança</a:t>
            </a:r>
            <a:r>
              <a:rPr lang="en-US" dirty="0"/>
              <a:t> da </a:t>
            </a:r>
            <a:r>
              <a:rPr lang="en-US" dirty="0" err="1"/>
              <a:t>pressão</a:t>
            </a:r>
            <a:r>
              <a:rPr lang="en-US" dirty="0"/>
              <a:t> </a:t>
            </a:r>
            <a:r>
              <a:rPr lang="en-US" dirty="0" err="1"/>
              <a:t>ectoplásmica</a:t>
            </a:r>
            <a:r>
              <a:rPr lang="en-US" dirty="0"/>
              <a:t> </a:t>
            </a:r>
            <a:r>
              <a:rPr lang="en-US" dirty="0" err="1"/>
              <a:t>pode</a:t>
            </a:r>
            <a:r>
              <a:rPr lang="en-US" dirty="0"/>
              <a:t> </a:t>
            </a:r>
            <a:r>
              <a:rPr lang="en-US" dirty="0" err="1"/>
              <a:t>causar</a:t>
            </a:r>
            <a:r>
              <a:rPr lang="en-US" dirty="0"/>
              <a:t> </a:t>
            </a:r>
            <a:r>
              <a:rPr lang="en-US" dirty="0" err="1"/>
              <a:t>febre</a:t>
            </a:r>
            <a:r>
              <a:rPr lang="en-US" dirty="0"/>
              <a:t> </a:t>
            </a:r>
            <a:r>
              <a:rPr lang="en-US" dirty="0" err="1"/>
              <a:t>generalizada</a:t>
            </a:r>
            <a:endParaRPr lang="en-US" dirty="0"/>
          </a:p>
        </p:txBody>
      </p:sp>
      <p:cxnSp>
        <p:nvCxnSpPr>
          <p:cNvPr id="11" name="Straight Arrow Connector 10"/>
          <p:cNvCxnSpPr/>
          <p:nvPr/>
        </p:nvCxnSpPr>
        <p:spPr>
          <a:xfrm>
            <a:off x="1443125" y="1376735"/>
            <a:ext cx="203159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428694" y="1731160"/>
            <a:ext cx="203159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321330" y="2019765"/>
            <a:ext cx="2138959"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500849" y="2505016"/>
            <a:ext cx="1973871"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428694" y="2770617"/>
            <a:ext cx="203159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436778" y="3231911"/>
            <a:ext cx="203159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989073" y="284045"/>
            <a:ext cx="987244" cy="338554"/>
          </a:xfrm>
          <a:prstGeom prst="rect">
            <a:avLst/>
          </a:prstGeom>
          <a:noFill/>
        </p:spPr>
        <p:txBody>
          <a:bodyPr wrap="none" rtlCol="0">
            <a:spAutoFit/>
          </a:bodyPr>
          <a:lstStyle/>
          <a:p>
            <a:r>
              <a:rPr lang="en-US" sz="1600" dirty="0">
                <a:solidFill>
                  <a:srgbClr val="FFFF00"/>
                </a:solidFill>
              </a:rPr>
              <a:t>A</a:t>
            </a:r>
            <a:r>
              <a:rPr lang="en-US" sz="1200" dirty="0">
                <a:solidFill>
                  <a:srgbClr val="FFFF00"/>
                </a:solidFill>
              </a:rPr>
              <a:t>PLICAÇÕES</a:t>
            </a:r>
          </a:p>
        </p:txBody>
      </p:sp>
    </p:spTree>
    <p:extLst>
      <p:ext uri="{BB962C8B-B14F-4D97-AF65-F5344CB8AC3E}">
        <p14:creationId xmlns:p14="http://schemas.microsoft.com/office/powerpoint/2010/main" val="273871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41872" y="2060085"/>
            <a:ext cx="22860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Vibração</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espiritual</a:t>
            </a:r>
            <a:endParaRPr lang="en-US" dirty="0">
              <a:solidFill>
                <a:schemeClr val="tx1">
                  <a:lumMod val="65000"/>
                  <a:lumOff val="35000"/>
                </a:schemeClr>
              </a:solidFill>
              <a:latin typeface="Calibri"/>
              <a:cs typeface="Calibri"/>
            </a:endParaRPr>
          </a:p>
        </p:txBody>
      </p:sp>
      <p:sp>
        <p:nvSpPr>
          <p:cNvPr id="11" name="Right Arrow 10"/>
          <p:cNvSpPr/>
          <p:nvPr/>
        </p:nvSpPr>
        <p:spPr>
          <a:xfrm>
            <a:off x="2722918" y="2193936"/>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sp>
        <p:nvSpPr>
          <p:cNvPr id="12" name="Rounded Rectangle 11"/>
          <p:cNvSpPr/>
          <p:nvPr/>
        </p:nvSpPr>
        <p:spPr>
          <a:xfrm>
            <a:off x="3352800" y="2060085"/>
            <a:ext cx="22860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Sintonia</a:t>
            </a:r>
            <a:endParaRPr lang="en-US" dirty="0">
              <a:solidFill>
                <a:schemeClr val="tx1">
                  <a:lumMod val="65000"/>
                  <a:lumOff val="35000"/>
                </a:schemeClr>
              </a:solidFill>
              <a:latin typeface="Calibri"/>
              <a:cs typeface="Calibri"/>
            </a:endParaRPr>
          </a:p>
        </p:txBody>
      </p:sp>
      <p:sp>
        <p:nvSpPr>
          <p:cNvPr id="13" name="Right Arrow 12"/>
          <p:cNvSpPr/>
          <p:nvPr/>
        </p:nvSpPr>
        <p:spPr>
          <a:xfrm>
            <a:off x="5852254" y="2193936"/>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sp>
        <p:nvSpPr>
          <p:cNvPr id="14" name="Rounded Rectangle 13"/>
          <p:cNvSpPr/>
          <p:nvPr/>
        </p:nvSpPr>
        <p:spPr>
          <a:xfrm>
            <a:off x="6597720" y="2060085"/>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Entidade</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amiga</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sintônica</a:t>
            </a:r>
            <a:endParaRPr lang="en-US" dirty="0">
              <a:solidFill>
                <a:schemeClr val="tx1">
                  <a:lumMod val="65000"/>
                  <a:lumOff val="35000"/>
                </a:schemeClr>
              </a:solidFill>
              <a:latin typeface="Calibri"/>
              <a:cs typeface="Calibri"/>
            </a:endParaRPr>
          </a:p>
        </p:txBody>
      </p:sp>
      <p:sp>
        <p:nvSpPr>
          <p:cNvPr id="15" name="Right Arrow 14"/>
          <p:cNvSpPr/>
          <p:nvPr/>
        </p:nvSpPr>
        <p:spPr>
          <a:xfrm rot="5400000">
            <a:off x="7503263" y="2832765"/>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sp>
        <p:nvSpPr>
          <p:cNvPr id="16" name="Rounded Rectangle 15"/>
          <p:cNvSpPr/>
          <p:nvPr/>
        </p:nvSpPr>
        <p:spPr>
          <a:xfrm>
            <a:off x="6597720" y="3326444"/>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Concentração</a:t>
            </a:r>
            <a:r>
              <a:rPr lang="en-US" dirty="0">
                <a:solidFill>
                  <a:schemeClr val="tx1">
                    <a:lumMod val="65000"/>
                    <a:lumOff val="35000"/>
                  </a:schemeClr>
                </a:solidFill>
                <a:latin typeface="Calibri"/>
                <a:cs typeface="Calibri"/>
              </a:rPr>
              <a:t> de </a:t>
            </a:r>
            <a:r>
              <a:rPr lang="en-US" dirty="0" err="1">
                <a:solidFill>
                  <a:schemeClr val="tx1">
                    <a:lumMod val="65000"/>
                    <a:lumOff val="35000"/>
                  </a:schemeClr>
                </a:solidFill>
                <a:latin typeface="Calibri"/>
                <a:cs typeface="Calibri"/>
              </a:rPr>
              <a:t>ectoplasma</a:t>
            </a:r>
            <a:endParaRPr lang="en-US" dirty="0">
              <a:solidFill>
                <a:schemeClr val="tx1">
                  <a:lumMod val="65000"/>
                  <a:lumOff val="35000"/>
                </a:schemeClr>
              </a:solidFill>
              <a:latin typeface="Calibri"/>
              <a:cs typeface="Calibri"/>
            </a:endParaRPr>
          </a:p>
        </p:txBody>
      </p:sp>
      <p:sp>
        <p:nvSpPr>
          <p:cNvPr id="17" name="Rounded Rectangle 16"/>
          <p:cNvSpPr/>
          <p:nvPr/>
        </p:nvSpPr>
        <p:spPr>
          <a:xfrm>
            <a:off x="6597720" y="4585261"/>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Adensamento</a:t>
            </a:r>
            <a:endParaRPr lang="en-US" dirty="0">
              <a:solidFill>
                <a:schemeClr val="tx1">
                  <a:lumMod val="65000"/>
                  <a:lumOff val="35000"/>
                </a:schemeClr>
              </a:solidFill>
              <a:latin typeface="Calibri"/>
              <a:cs typeface="Calibri"/>
            </a:endParaRPr>
          </a:p>
        </p:txBody>
      </p:sp>
      <p:sp>
        <p:nvSpPr>
          <p:cNvPr id="18" name="Right Arrow 17"/>
          <p:cNvSpPr/>
          <p:nvPr/>
        </p:nvSpPr>
        <p:spPr>
          <a:xfrm rot="5400000">
            <a:off x="7503263" y="4101782"/>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sp>
        <p:nvSpPr>
          <p:cNvPr id="20" name="Rounded Rectangle 19"/>
          <p:cNvSpPr/>
          <p:nvPr/>
        </p:nvSpPr>
        <p:spPr>
          <a:xfrm>
            <a:off x="6597720" y="5885949"/>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Aparência</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física</a:t>
            </a:r>
            <a:endParaRPr lang="en-US" dirty="0">
              <a:solidFill>
                <a:schemeClr val="tx1">
                  <a:lumMod val="65000"/>
                  <a:lumOff val="35000"/>
                </a:schemeClr>
              </a:solidFill>
              <a:latin typeface="Calibri"/>
              <a:cs typeface="Calibri"/>
            </a:endParaRPr>
          </a:p>
        </p:txBody>
      </p:sp>
      <p:sp>
        <p:nvSpPr>
          <p:cNvPr id="21" name="Right Arrow 20"/>
          <p:cNvSpPr/>
          <p:nvPr/>
        </p:nvSpPr>
        <p:spPr>
          <a:xfrm rot="5400000">
            <a:off x="7503263" y="5374556"/>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pic>
        <p:nvPicPr>
          <p:cNvPr id="26" name="Picture 25"/>
          <p:cNvPicPr>
            <a:picLocks noChangeAspect="1"/>
          </p:cNvPicPr>
          <p:nvPr/>
        </p:nvPicPr>
        <p:blipFill>
          <a:blip r:embed="rId3"/>
          <a:stretch>
            <a:fillRect/>
          </a:stretch>
        </p:blipFill>
        <p:spPr>
          <a:xfrm>
            <a:off x="2133600" y="3349096"/>
            <a:ext cx="2400837" cy="3409188"/>
          </a:xfrm>
          <a:prstGeom prst="rect">
            <a:avLst/>
          </a:prstGeom>
          <a:ln>
            <a:solidFill>
              <a:schemeClr val="tx1"/>
            </a:solidFill>
          </a:ln>
        </p:spPr>
      </p:pic>
      <p:sp>
        <p:nvSpPr>
          <p:cNvPr id="27" name="Right Arrow 26"/>
          <p:cNvSpPr/>
          <p:nvPr/>
        </p:nvSpPr>
        <p:spPr>
          <a:xfrm>
            <a:off x="241872" y="4419600"/>
            <a:ext cx="2120328" cy="1371600"/>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rgbClr val="FF0000"/>
                </a:solidFill>
                <a:latin typeface="Calibri"/>
                <a:cs typeface="Calibri"/>
              </a:rPr>
              <a:t>Fluido</a:t>
            </a:r>
            <a:r>
              <a:rPr lang="en-US" sz="2000" dirty="0">
                <a:solidFill>
                  <a:srgbClr val="FF0000"/>
                </a:solidFill>
                <a:latin typeface="Calibri"/>
                <a:cs typeface="Calibri"/>
              </a:rPr>
              <a:t> dos </a:t>
            </a:r>
            <a:r>
              <a:rPr lang="en-US" sz="2000" dirty="0" err="1">
                <a:solidFill>
                  <a:srgbClr val="FF0000"/>
                </a:solidFill>
                <a:latin typeface="Calibri"/>
                <a:cs typeface="Calibri"/>
              </a:rPr>
              <a:t>espíritos</a:t>
            </a:r>
            <a:endParaRPr lang="en-US" sz="2000" dirty="0">
              <a:solidFill>
                <a:srgbClr val="FF0000"/>
              </a:solidFill>
              <a:latin typeface="Calibri"/>
              <a:cs typeface="Calibri"/>
            </a:endParaRPr>
          </a:p>
        </p:txBody>
      </p:sp>
      <p:sp>
        <p:nvSpPr>
          <p:cNvPr id="28" name="Right Arrow 27"/>
          <p:cNvSpPr/>
          <p:nvPr/>
        </p:nvSpPr>
        <p:spPr>
          <a:xfrm flipH="1">
            <a:off x="4114800" y="4419600"/>
            <a:ext cx="2212368" cy="1371600"/>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rgbClr val="FF0000"/>
                </a:solidFill>
                <a:latin typeface="Calibri"/>
                <a:cs typeface="Calibri"/>
              </a:rPr>
              <a:t>Fluidos</a:t>
            </a:r>
            <a:r>
              <a:rPr lang="en-US" sz="2000" dirty="0">
                <a:solidFill>
                  <a:srgbClr val="FF0000"/>
                </a:solidFill>
                <a:latin typeface="Calibri"/>
                <a:cs typeface="Calibri"/>
              </a:rPr>
              <a:t> dos </a:t>
            </a:r>
            <a:r>
              <a:rPr lang="en-US" sz="2000" dirty="0" err="1">
                <a:solidFill>
                  <a:srgbClr val="FF0000"/>
                </a:solidFill>
                <a:latin typeface="Calibri"/>
                <a:cs typeface="Calibri"/>
              </a:rPr>
              <a:t>médiuns</a:t>
            </a:r>
            <a:endParaRPr lang="en-US" sz="2000" dirty="0">
              <a:solidFill>
                <a:srgbClr val="FF0000"/>
              </a:solidFill>
              <a:latin typeface="Calibri"/>
              <a:cs typeface="Calibri"/>
            </a:endParaRPr>
          </a:p>
        </p:txBody>
      </p:sp>
      <p:sp>
        <p:nvSpPr>
          <p:cNvPr id="29" name="Down Arrow 28"/>
          <p:cNvSpPr/>
          <p:nvPr/>
        </p:nvSpPr>
        <p:spPr>
          <a:xfrm>
            <a:off x="2133599" y="3352800"/>
            <a:ext cx="2400837" cy="1143000"/>
          </a:xfrm>
          <a:prstGeom prst="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rgbClr val="FF0000"/>
                </a:solidFill>
                <a:latin typeface="Calibri"/>
                <a:cs typeface="Calibri"/>
              </a:rPr>
              <a:t>Fluidos</a:t>
            </a:r>
            <a:r>
              <a:rPr lang="en-US" sz="2000" dirty="0">
                <a:solidFill>
                  <a:srgbClr val="FF0000"/>
                </a:solidFill>
                <a:latin typeface="Calibri"/>
                <a:cs typeface="Calibri"/>
              </a:rPr>
              <a:t> do </a:t>
            </a:r>
            <a:r>
              <a:rPr lang="en-US" sz="2000" dirty="0" err="1">
                <a:solidFill>
                  <a:srgbClr val="FF0000"/>
                </a:solidFill>
                <a:latin typeface="Calibri"/>
                <a:cs typeface="Calibri"/>
              </a:rPr>
              <a:t>ambiente</a:t>
            </a:r>
            <a:endParaRPr lang="en-US" sz="2000" dirty="0">
              <a:solidFill>
                <a:srgbClr val="FF0000"/>
              </a:solidFill>
              <a:latin typeface="Calibri"/>
              <a:cs typeface="Calibri"/>
            </a:endParaRPr>
          </a:p>
        </p:txBody>
      </p:sp>
      <p:sp>
        <p:nvSpPr>
          <p:cNvPr id="19" name="Rounded Rectangle 18"/>
          <p:cNvSpPr/>
          <p:nvPr/>
        </p:nvSpPr>
        <p:spPr>
          <a:xfrm>
            <a:off x="381001" y="986432"/>
            <a:ext cx="2833706" cy="5159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MATERIALIZAÇÃO</a:t>
            </a:r>
          </a:p>
        </p:txBody>
      </p:sp>
      <p:sp>
        <p:nvSpPr>
          <p:cNvPr id="23" name="TextBox 22"/>
          <p:cNvSpPr txBox="1"/>
          <p:nvPr/>
        </p:nvSpPr>
        <p:spPr>
          <a:xfrm>
            <a:off x="6989073" y="284045"/>
            <a:ext cx="987244" cy="338554"/>
          </a:xfrm>
          <a:prstGeom prst="rect">
            <a:avLst/>
          </a:prstGeom>
          <a:noFill/>
        </p:spPr>
        <p:txBody>
          <a:bodyPr wrap="none" rtlCol="0">
            <a:spAutoFit/>
          </a:bodyPr>
          <a:lstStyle/>
          <a:p>
            <a:r>
              <a:rPr lang="en-US" sz="1600" dirty="0">
                <a:solidFill>
                  <a:srgbClr val="FFFF00"/>
                </a:solidFill>
              </a:rPr>
              <a:t>A</a:t>
            </a:r>
            <a:r>
              <a:rPr lang="en-US" sz="1200" dirty="0">
                <a:solidFill>
                  <a:srgbClr val="FFFF00"/>
                </a:solidFill>
              </a:rPr>
              <a:t>PLICAÇÕES</a:t>
            </a:r>
          </a:p>
        </p:txBody>
      </p:sp>
    </p:spTree>
    <p:extLst>
      <p:ext uri="{BB962C8B-B14F-4D97-AF65-F5344CB8AC3E}">
        <p14:creationId xmlns:p14="http://schemas.microsoft.com/office/powerpoint/2010/main" val="390275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mph" presetSubtype="0" accel="50000" decel="50000" fill="hold" nodeType="clickEffect">
                                  <p:stCondLst>
                                    <p:cond delay="0"/>
                                  </p:stCondLst>
                                  <p:childTnLst>
                                    <p:animScale>
                                      <p:cBhvr>
                                        <p:cTn id="51" dur="2000" fill="hold"/>
                                        <p:tgtEl>
                                          <p:spTgt spid="26"/>
                                        </p:tgtEl>
                                      </p:cBhvr>
                                      <p:by x="25000" y="25000"/>
                                    </p:animScale>
                                  </p:childTnLst>
                                </p:cTn>
                              </p:par>
                              <p:par>
                                <p:cTn id="52" presetID="18" presetClass="entr" presetSubtype="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strips(downRight)">
                                      <p:cBhvr>
                                        <p:cTn id="54" dur="5000"/>
                                        <p:tgtEl>
                                          <p:spTgt spid="27"/>
                                        </p:tgtEl>
                                      </p:cBhvr>
                                    </p:animEffect>
                                  </p:childTnLst>
                                </p:cTn>
                              </p:par>
                              <p:par>
                                <p:cTn id="55" presetID="18" presetClass="entr" presetSubtype="12"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strips(downLeft)">
                                      <p:cBhvr>
                                        <p:cTn id="57" dur="5000"/>
                                        <p:tgtEl>
                                          <p:spTgt spid="28"/>
                                        </p:tgtEl>
                                      </p:cBhvr>
                                    </p:animEffect>
                                  </p:childTnLst>
                                </p:cTn>
                              </p:par>
                              <p:par>
                                <p:cTn id="58" presetID="18" presetClass="entr" presetSubtype="12"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strips(downLeft)">
                                      <p:cBhvr>
                                        <p:cTn id="60" dur="5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7" grpId="0" animBg="1"/>
      <p:bldP spid="28" grpId="0" animBg="1"/>
      <p:bldP spid="2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78688" y="2060085"/>
            <a:ext cx="22860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Vibração</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espiritual</a:t>
            </a:r>
            <a:endParaRPr lang="en-US" dirty="0">
              <a:solidFill>
                <a:schemeClr val="tx1">
                  <a:lumMod val="65000"/>
                  <a:lumOff val="35000"/>
                </a:schemeClr>
              </a:solidFill>
              <a:latin typeface="Calibri"/>
              <a:cs typeface="Calibri"/>
            </a:endParaRPr>
          </a:p>
        </p:txBody>
      </p:sp>
      <p:sp>
        <p:nvSpPr>
          <p:cNvPr id="11" name="Right Arrow 10"/>
          <p:cNvSpPr/>
          <p:nvPr/>
        </p:nvSpPr>
        <p:spPr>
          <a:xfrm>
            <a:off x="2741326" y="2193936"/>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2" name="Rounded Rectangle 11"/>
          <p:cNvSpPr/>
          <p:nvPr/>
        </p:nvSpPr>
        <p:spPr>
          <a:xfrm>
            <a:off x="3352800" y="2060085"/>
            <a:ext cx="22860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Sintonia</a:t>
            </a:r>
            <a:endParaRPr lang="en-US" dirty="0">
              <a:solidFill>
                <a:schemeClr val="tx1">
                  <a:lumMod val="65000"/>
                  <a:lumOff val="35000"/>
                </a:schemeClr>
              </a:solidFill>
              <a:latin typeface="Calibri"/>
              <a:cs typeface="Calibri"/>
            </a:endParaRPr>
          </a:p>
        </p:txBody>
      </p:sp>
      <p:sp>
        <p:nvSpPr>
          <p:cNvPr id="13" name="Right Arrow 12"/>
          <p:cNvSpPr/>
          <p:nvPr/>
        </p:nvSpPr>
        <p:spPr>
          <a:xfrm>
            <a:off x="5889070" y="2193936"/>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4" name="Rounded Rectangle 13"/>
          <p:cNvSpPr/>
          <p:nvPr/>
        </p:nvSpPr>
        <p:spPr>
          <a:xfrm>
            <a:off x="6616128" y="2060085"/>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Entidade</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amiga</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sintônica</a:t>
            </a:r>
            <a:endParaRPr lang="en-US" dirty="0">
              <a:solidFill>
                <a:schemeClr val="tx1">
                  <a:lumMod val="65000"/>
                  <a:lumOff val="35000"/>
                </a:schemeClr>
              </a:solidFill>
              <a:latin typeface="Calibri"/>
              <a:cs typeface="Calibri"/>
            </a:endParaRPr>
          </a:p>
        </p:txBody>
      </p:sp>
      <p:sp>
        <p:nvSpPr>
          <p:cNvPr id="15" name="Right Arrow 14"/>
          <p:cNvSpPr/>
          <p:nvPr/>
        </p:nvSpPr>
        <p:spPr>
          <a:xfrm rot="5400000">
            <a:off x="7521671" y="2832765"/>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6" name="Rounded Rectangle 15"/>
          <p:cNvSpPr/>
          <p:nvPr/>
        </p:nvSpPr>
        <p:spPr>
          <a:xfrm>
            <a:off x="6616128" y="3326444"/>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Quantidade</a:t>
            </a:r>
            <a:r>
              <a:rPr lang="en-US" dirty="0">
                <a:solidFill>
                  <a:schemeClr val="tx1">
                    <a:lumMod val="65000"/>
                    <a:lumOff val="35000"/>
                  </a:schemeClr>
                </a:solidFill>
                <a:latin typeface="Calibri"/>
                <a:cs typeface="Calibri"/>
              </a:rPr>
              <a:t> e </a:t>
            </a:r>
            <a:r>
              <a:rPr lang="en-US" dirty="0" err="1">
                <a:solidFill>
                  <a:schemeClr val="tx1">
                    <a:lumMod val="65000"/>
                    <a:lumOff val="35000"/>
                  </a:schemeClr>
                </a:solidFill>
                <a:latin typeface="Calibri"/>
                <a:cs typeface="Calibri"/>
              </a:rPr>
              <a:t>Qualidade</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Ektos</a:t>
            </a:r>
            <a:endParaRPr lang="en-US" dirty="0">
              <a:solidFill>
                <a:schemeClr val="tx1">
                  <a:lumMod val="65000"/>
                  <a:lumOff val="35000"/>
                </a:schemeClr>
              </a:solidFill>
              <a:latin typeface="Calibri"/>
              <a:cs typeface="Calibri"/>
            </a:endParaRPr>
          </a:p>
        </p:txBody>
      </p:sp>
      <p:sp>
        <p:nvSpPr>
          <p:cNvPr id="17" name="Rounded Rectangle 16"/>
          <p:cNvSpPr/>
          <p:nvPr/>
        </p:nvSpPr>
        <p:spPr>
          <a:xfrm>
            <a:off x="6616128" y="4585261"/>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Condições</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ambientais</a:t>
            </a:r>
            <a:endParaRPr lang="en-US" dirty="0">
              <a:solidFill>
                <a:schemeClr val="tx1">
                  <a:lumMod val="65000"/>
                  <a:lumOff val="35000"/>
                </a:schemeClr>
              </a:solidFill>
              <a:latin typeface="Calibri"/>
              <a:cs typeface="Calibri"/>
            </a:endParaRPr>
          </a:p>
        </p:txBody>
      </p:sp>
      <p:sp>
        <p:nvSpPr>
          <p:cNvPr id="18" name="Right Arrow 17"/>
          <p:cNvSpPr/>
          <p:nvPr/>
        </p:nvSpPr>
        <p:spPr>
          <a:xfrm rot="5400000">
            <a:off x="7521671" y="4115739"/>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0" name="Rounded Rectangle 19"/>
          <p:cNvSpPr/>
          <p:nvPr/>
        </p:nvSpPr>
        <p:spPr>
          <a:xfrm>
            <a:off x="6616128" y="5885949"/>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Substituição</a:t>
            </a:r>
            <a:r>
              <a:rPr lang="en-US" dirty="0">
                <a:solidFill>
                  <a:schemeClr val="tx1">
                    <a:lumMod val="65000"/>
                    <a:lumOff val="35000"/>
                  </a:schemeClr>
                </a:solidFill>
                <a:latin typeface="Calibri"/>
                <a:cs typeface="Calibri"/>
              </a:rPr>
              <a:t> de </a:t>
            </a:r>
            <a:r>
              <a:rPr lang="en-US" dirty="0" err="1">
                <a:solidFill>
                  <a:schemeClr val="tx1">
                    <a:lumMod val="65000"/>
                    <a:lumOff val="35000"/>
                  </a:schemeClr>
                </a:solidFill>
                <a:latin typeface="Calibri"/>
                <a:cs typeface="Calibri"/>
              </a:rPr>
              <a:t>moléculas</a:t>
            </a:r>
            <a:endParaRPr lang="en-US" dirty="0">
              <a:solidFill>
                <a:schemeClr val="tx1">
                  <a:lumMod val="65000"/>
                  <a:lumOff val="35000"/>
                </a:schemeClr>
              </a:solidFill>
              <a:latin typeface="Calibri"/>
              <a:cs typeface="Calibri"/>
            </a:endParaRPr>
          </a:p>
        </p:txBody>
      </p:sp>
      <p:sp>
        <p:nvSpPr>
          <p:cNvPr id="21" name="Right Arrow 20"/>
          <p:cNvSpPr/>
          <p:nvPr/>
        </p:nvSpPr>
        <p:spPr>
          <a:xfrm rot="5400000">
            <a:off x="7521671" y="5374556"/>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pic>
        <p:nvPicPr>
          <p:cNvPr id="22" name="Picture 21"/>
          <p:cNvPicPr>
            <a:picLocks noChangeAspect="1"/>
          </p:cNvPicPr>
          <p:nvPr/>
        </p:nvPicPr>
        <p:blipFill>
          <a:blip r:embed="rId2"/>
          <a:stretch>
            <a:fillRect/>
          </a:stretch>
        </p:blipFill>
        <p:spPr>
          <a:xfrm>
            <a:off x="508000" y="3035300"/>
            <a:ext cx="2921000" cy="3517900"/>
          </a:xfrm>
          <a:prstGeom prst="rect">
            <a:avLst/>
          </a:prstGeom>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pic>
      <p:sp>
        <p:nvSpPr>
          <p:cNvPr id="19" name="Rounded Rectangle 18"/>
          <p:cNvSpPr/>
          <p:nvPr/>
        </p:nvSpPr>
        <p:spPr>
          <a:xfrm>
            <a:off x="6616128" y="4585261"/>
            <a:ext cx="2209800" cy="572502"/>
          </a:xfrm>
          <a:prstGeom prst="roundRect">
            <a:avLst/>
          </a:prstGeom>
          <a:solidFill>
            <a:srgbClr val="C00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bg1">
                    <a:lumMod val="85000"/>
                  </a:schemeClr>
                </a:solidFill>
                <a:latin typeface="Calibri"/>
                <a:cs typeface="Calibri"/>
              </a:rPr>
              <a:t>Condições</a:t>
            </a:r>
            <a:r>
              <a:rPr lang="en-US" dirty="0">
                <a:solidFill>
                  <a:schemeClr val="bg1">
                    <a:lumMod val="85000"/>
                  </a:schemeClr>
                </a:solidFill>
                <a:latin typeface="Calibri"/>
                <a:cs typeface="Calibri"/>
              </a:rPr>
              <a:t> </a:t>
            </a:r>
            <a:r>
              <a:rPr lang="en-US" dirty="0" err="1">
                <a:solidFill>
                  <a:schemeClr val="bg1">
                    <a:lumMod val="85000"/>
                  </a:schemeClr>
                </a:solidFill>
                <a:latin typeface="Calibri"/>
                <a:cs typeface="Calibri"/>
              </a:rPr>
              <a:t>ambientais</a:t>
            </a:r>
            <a:endParaRPr lang="en-US" dirty="0">
              <a:solidFill>
                <a:schemeClr val="bg1">
                  <a:lumMod val="85000"/>
                </a:schemeClr>
              </a:solidFill>
              <a:latin typeface="Calibri"/>
              <a:cs typeface="Calibri"/>
            </a:endParaRPr>
          </a:p>
        </p:txBody>
      </p:sp>
      <p:sp>
        <p:nvSpPr>
          <p:cNvPr id="23" name="Rounded Rectangle 22"/>
          <p:cNvSpPr/>
          <p:nvPr/>
        </p:nvSpPr>
        <p:spPr>
          <a:xfrm>
            <a:off x="381001" y="986432"/>
            <a:ext cx="2833706" cy="5159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CURA</a:t>
            </a:r>
          </a:p>
        </p:txBody>
      </p:sp>
      <p:sp>
        <p:nvSpPr>
          <p:cNvPr id="25" name="TextBox 24"/>
          <p:cNvSpPr txBox="1"/>
          <p:nvPr/>
        </p:nvSpPr>
        <p:spPr>
          <a:xfrm>
            <a:off x="6989073" y="284045"/>
            <a:ext cx="987244" cy="338554"/>
          </a:xfrm>
          <a:prstGeom prst="rect">
            <a:avLst/>
          </a:prstGeom>
          <a:noFill/>
        </p:spPr>
        <p:txBody>
          <a:bodyPr wrap="none" rtlCol="0">
            <a:spAutoFit/>
          </a:bodyPr>
          <a:lstStyle/>
          <a:p>
            <a:r>
              <a:rPr lang="en-US" sz="1600" dirty="0">
                <a:solidFill>
                  <a:srgbClr val="FFFF00"/>
                </a:solidFill>
              </a:rPr>
              <a:t>A</a:t>
            </a:r>
            <a:r>
              <a:rPr lang="en-US" sz="1200" dirty="0">
                <a:solidFill>
                  <a:srgbClr val="FFFF00"/>
                </a:solidFill>
              </a:rPr>
              <a:t>PLICAÇÕES</a:t>
            </a:r>
          </a:p>
        </p:txBody>
      </p:sp>
    </p:spTree>
    <p:extLst>
      <p:ext uri="{BB962C8B-B14F-4D97-AF65-F5344CB8AC3E}">
        <p14:creationId xmlns:p14="http://schemas.microsoft.com/office/powerpoint/2010/main" val="193998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par>
                                <p:cTn id="52" presetID="35" presetClass="emph" presetSubtype="0" repeatCount="indefinite" fill="hold" grpId="0" nodeType="withEffect">
                                  <p:stCondLst>
                                    <p:cond delay="0"/>
                                  </p:stCondLst>
                                  <p:childTnLst>
                                    <p:anim calcmode="discrete" valueType="str">
                                      <p:cBhvr>
                                        <p:cTn id="53" dur="10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19" grpId="0" animBg="1"/>
      <p:bldP spid="19"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000000"/>
              </a:clrFrom>
              <a:clrTo>
                <a:srgbClr val="000000">
                  <a:alpha val="0"/>
                </a:srgbClr>
              </a:clrTo>
            </a:clrChange>
          </a:blip>
          <a:stretch>
            <a:fillRect/>
          </a:stretch>
        </p:blipFill>
        <p:spPr>
          <a:xfrm>
            <a:off x="3686712" y="2209800"/>
            <a:ext cx="5245100" cy="4597400"/>
          </a:xfrm>
          <a:prstGeom prst="rect">
            <a:avLst/>
          </a:prstGeom>
        </p:spPr>
      </p:pic>
      <p:sp>
        <p:nvSpPr>
          <p:cNvPr id="6" name="Rounded Rectangle 5"/>
          <p:cNvSpPr/>
          <p:nvPr/>
        </p:nvSpPr>
        <p:spPr>
          <a:xfrm>
            <a:off x="830910" y="2945774"/>
            <a:ext cx="22860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Higienização</a:t>
            </a:r>
            <a:endParaRPr lang="en-US" dirty="0">
              <a:solidFill>
                <a:schemeClr val="tx1">
                  <a:lumMod val="65000"/>
                  <a:lumOff val="35000"/>
                </a:schemeClr>
              </a:solidFill>
              <a:latin typeface="Calibri"/>
              <a:cs typeface="Calibri"/>
            </a:endParaRPr>
          </a:p>
        </p:txBody>
      </p:sp>
      <p:sp>
        <p:nvSpPr>
          <p:cNvPr id="7" name="Rounded Rectangle 6"/>
          <p:cNvSpPr/>
          <p:nvPr/>
        </p:nvSpPr>
        <p:spPr>
          <a:xfrm>
            <a:off x="830910" y="4021572"/>
            <a:ext cx="22860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Ionização</a:t>
            </a:r>
            <a:endParaRPr lang="en-US" dirty="0">
              <a:solidFill>
                <a:schemeClr val="tx1">
                  <a:lumMod val="65000"/>
                  <a:lumOff val="35000"/>
                </a:schemeClr>
              </a:solidFill>
              <a:latin typeface="Calibri"/>
              <a:cs typeface="Calibri"/>
            </a:endParaRPr>
          </a:p>
        </p:txBody>
      </p:sp>
      <p:sp>
        <p:nvSpPr>
          <p:cNvPr id="8" name="Rounded Rectangle 7"/>
          <p:cNvSpPr/>
          <p:nvPr/>
        </p:nvSpPr>
        <p:spPr>
          <a:xfrm>
            <a:off x="830910" y="5223032"/>
            <a:ext cx="22860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Isolamento</a:t>
            </a:r>
            <a:endParaRPr lang="en-US" dirty="0">
              <a:solidFill>
                <a:schemeClr val="tx1">
                  <a:lumMod val="65000"/>
                  <a:lumOff val="35000"/>
                </a:schemeClr>
              </a:solidFill>
              <a:latin typeface="Calibri"/>
              <a:cs typeface="Calibri"/>
            </a:endParaRPr>
          </a:p>
        </p:txBody>
      </p:sp>
      <p:sp>
        <p:nvSpPr>
          <p:cNvPr id="9" name="Rounded Rectangle 8"/>
          <p:cNvSpPr/>
          <p:nvPr/>
        </p:nvSpPr>
        <p:spPr>
          <a:xfrm>
            <a:off x="381001" y="986432"/>
            <a:ext cx="2833706" cy="5159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CURA</a:t>
            </a:r>
          </a:p>
        </p:txBody>
      </p:sp>
      <p:sp>
        <p:nvSpPr>
          <p:cNvPr id="11" name="TextBox 10"/>
          <p:cNvSpPr txBox="1"/>
          <p:nvPr/>
        </p:nvSpPr>
        <p:spPr>
          <a:xfrm>
            <a:off x="6989073" y="284045"/>
            <a:ext cx="987244" cy="338554"/>
          </a:xfrm>
          <a:prstGeom prst="rect">
            <a:avLst/>
          </a:prstGeom>
          <a:noFill/>
        </p:spPr>
        <p:txBody>
          <a:bodyPr wrap="none" rtlCol="0">
            <a:spAutoFit/>
          </a:bodyPr>
          <a:lstStyle/>
          <a:p>
            <a:r>
              <a:rPr lang="en-US" sz="1600" dirty="0">
                <a:solidFill>
                  <a:srgbClr val="FFFF00"/>
                </a:solidFill>
              </a:rPr>
              <a:t>A</a:t>
            </a:r>
            <a:r>
              <a:rPr lang="en-US" sz="1200" dirty="0">
                <a:solidFill>
                  <a:srgbClr val="FFFF00"/>
                </a:solidFill>
              </a:rPr>
              <a:t>PLICAÇÕES</a:t>
            </a:r>
          </a:p>
        </p:txBody>
      </p:sp>
    </p:spTree>
    <p:extLst>
      <p:ext uri="{BB962C8B-B14F-4D97-AF65-F5344CB8AC3E}">
        <p14:creationId xmlns:p14="http://schemas.microsoft.com/office/powerpoint/2010/main" val="2741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15504" y="2087999"/>
            <a:ext cx="22860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Vibração</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espiritual</a:t>
            </a:r>
            <a:endParaRPr lang="en-US" dirty="0">
              <a:solidFill>
                <a:schemeClr val="tx1">
                  <a:lumMod val="65000"/>
                  <a:lumOff val="35000"/>
                </a:schemeClr>
              </a:solidFill>
              <a:latin typeface="Calibri"/>
              <a:cs typeface="Calibri"/>
            </a:endParaRPr>
          </a:p>
        </p:txBody>
      </p:sp>
      <p:sp>
        <p:nvSpPr>
          <p:cNvPr id="11" name="Right Arrow 10"/>
          <p:cNvSpPr/>
          <p:nvPr/>
        </p:nvSpPr>
        <p:spPr>
          <a:xfrm>
            <a:off x="2759734" y="2221850"/>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sp>
        <p:nvSpPr>
          <p:cNvPr id="12" name="Rounded Rectangle 11"/>
          <p:cNvSpPr/>
          <p:nvPr/>
        </p:nvSpPr>
        <p:spPr>
          <a:xfrm>
            <a:off x="3352800" y="2087999"/>
            <a:ext cx="22860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Sintonia</a:t>
            </a:r>
            <a:endParaRPr lang="en-US" dirty="0">
              <a:solidFill>
                <a:schemeClr val="tx1">
                  <a:lumMod val="65000"/>
                  <a:lumOff val="35000"/>
                </a:schemeClr>
              </a:solidFill>
              <a:latin typeface="Calibri"/>
              <a:cs typeface="Calibri"/>
            </a:endParaRPr>
          </a:p>
        </p:txBody>
      </p:sp>
      <p:sp>
        <p:nvSpPr>
          <p:cNvPr id="13" name="Right Arrow 12"/>
          <p:cNvSpPr/>
          <p:nvPr/>
        </p:nvSpPr>
        <p:spPr>
          <a:xfrm>
            <a:off x="5815438" y="2221850"/>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sp>
        <p:nvSpPr>
          <p:cNvPr id="14" name="Rounded Rectangle 13"/>
          <p:cNvSpPr/>
          <p:nvPr/>
        </p:nvSpPr>
        <p:spPr>
          <a:xfrm>
            <a:off x="6597720" y="2087999"/>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Entidade</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amiga</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sintônica</a:t>
            </a:r>
            <a:endParaRPr lang="en-US" dirty="0">
              <a:solidFill>
                <a:schemeClr val="tx1">
                  <a:lumMod val="65000"/>
                  <a:lumOff val="35000"/>
                </a:schemeClr>
              </a:solidFill>
              <a:latin typeface="Calibri"/>
              <a:cs typeface="Calibri"/>
            </a:endParaRPr>
          </a:p>
        </p:txBody>
      </p:sp>
      <p:sp>
        <p:nvSpPr>
          <p:cNvPr id="15" name="Right Arrow 14"/>
          <p:cNvSpPr/>
          <p:nvPr/>
        </p:nvSpPr>
        <p:spPr>
          <a:xfrm rot="5400000">
            <a:off x="7503263" y="2860679"/>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sp>
        <p:nvSpPr>
          <p:cNvPr id="16" name="Rounded Rectangle 15"/>
          <p:cNvSpPr/>
          <p:nvPr/>
        </p:nvSpPr>
        <p:spPr>
          <a:xfrm>
            <a:off x="6597720" y="3354358"/>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Quantidade</a:t>
            </a:r>
            <a:r>
              <a:rPr lang="en-US" dirty="0">
                <a:solidFill>
                  <a:schemeClr val="tx1">
                    <a:lumMod val="65000"/>
                    <a:lumOff val="35000"/>
                  </a:schemeClr>
                </a:solidFill>
                <a:latin typeface="Calibri"/>
                <a:cs typeface="Calibri"/>
              </a:rPr>
              <a:t> e </a:t>
            </a:r>
            <a:r>
              <a:rPr lang="en-US" dirty="0" err="1">
                <a:solidFill>
                  <a:schemeClr val="tx1">
                    <a:lumMod val="65000"/>
                    <a:lumOff val="35000"/>
                  </a:schemeClr>
                </a:solidFill>
                <a:latin typeface="Calibri"/>
                <a:cs typeface="Calibri"/>
              </a:rPr>
              <a:t>Qualidade</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Ektos</a:t>
            </a:r>
            <a:endParaRPr lang="en-US" dirty="0">
              <a:solidFill>
                <a:schemeClr val="tx1">
                  <a:lumMod val="65000"/>
                  <a:lumOff val="35000"/>
                </a:schemeClr>
              </a:solidFill>
              <a:latin typeface="Calibri"/>
              <a:cs typeface="Calibri"/>
            </a:endParaRPr>
          </a:p>
        </p:txBody>
      </p:sp>
      <p:sp>
        <p:nvSpPr>
          <p:cNvPr id="17" name="Rounded Rectangle 16"/>
          <p:cNvSpPr/>
          <p:nvPr/>
        </p:nvSpPr>
        <p:spPr>
          <a:xfrm>
            <a:off x="6597720" y="4613175"/>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Condições</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ambientais</a:t>
            </a:r>
            <a:endParaRPr lang="en-US" dirty="0">
              <a:solidFill>
                <a:schemeClr val="tx1">
                  <a:lumMod val="65000"/>
                  <a:lumOff val="35000"/>
                </a:schemeClr>
              </a:solidFill>
              <a:latin typeface="Calibri"/>
              <a:cs typeface="Calibri"/>
            </a:endParaRPr>
          </a:p>
        </p:txBody>
      </p:sp>
      <p:sp>
        <p:nvSpPr>
          <p:cNvPr id="18" name="Right Arrow 17"/>
          <p:cNvSpPr/>
          <p:nvPr/>
        </p:nvSpPr>
        <p:spPr>
          <a:xfrm rot="5400000">
            <a:off x="7503263" y="4129696"/>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sp>
        <p:nvSpPr>
          <p:cNvPr id="20" name="Rounded Rectangle 19"/>
          <p:cNvSpPr/>
          <p:nvPr/>
        </p:nvSpPr>
        <p:spPr>
          <a:xfrm>
            <a:off x="6597720" y="5885949"/>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Substituição</a:t>
            </a:r>
            <a:r>
              <a:rPr lang="en-US" dirty="0">
                <a:solidFill>
                  <a:schemeClr val="tx1">
                    <a:lumMod val="65000"/>
                    <a:lumOff val="35000"/>
                  </a:schemeClr>
                </a:solidFill>
                <a:latin typeface="Calibri"/>
                <a:cs typeface="Calibri"/>
              </a:rPr>
              <a:t> de </a:t>
            </a:r>
            <a:r>
              <a:rPr lang="en-US" dirty="0" err="1">
                <a:solidFill>
                  <a:schemeClr val="tx1">
                    <a:lumMod val="65000"/>
                    <a:lumOff val="35000"/>
                  </a:schemeClr>
                </a:solidFill>
                <a:latin typeface="Calibri"/>
                <a:cs typeface="Calibri"/>
              </a:rPr>
              <a:t>moléculas</a:t>
            </a:r>
            <a:endParaRPr lang="en-US" dirty="0">
              <a:solidFill>
                <a:schemeClr val="tx1">
                  <a:lumMod val="65000"/>
                  <a:lumOff val="35000"/>
                </a:schemeClr>
              </a:solidFill>
              <a:latin typeface="Calibri"/>
              <a:cs typeface="Calibri"/>
            </a:endParaRPr>
          </a:p>
        </p:txBody>
      </p:sp>
      <p:sp>
        <p:nvSpPr>
          <p:cNvPr id="21" name="Right Arrow 20"/>
          <p:cNvSpPr/>
          <p:nvPr/>
        </p:nvSpPr>
        <p:spPr>
          <a:xfrm rot="5400000">
            <a:off x="7503263" y="5388513"/>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pic>
        <p:nvPicPr>
          <p:cNvPr id="22" name="Picture 21"/>
          <p:cNvPicPr>
            <a:picLocks noChangeAspect="1"/>
          </p:cNvPicPr>
          <p:nvPr/>
        </p:nvPicPr>
        <p:blipFill>
          <a:blip r:embed="rId2"/>
          <a:stretch>
            <a:fillRect/>
          </a:stretch>
        </p:blipFill>
        <p:spPr>
          <a:xfrm>
            <a:off x="508000" y="3035300"/>
            <a:ext cx="2921000" cy="3517900"/>
          </a:xfrm>
          <a:prstGeom prst="rect">
            <a:avLst/>
          </a:prstGeom>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pic>
      <p:sp>
        <p:nvSpPr>
          <p:cNvPr id="19" name="Rounded Rectangle 18"/>
          <p:cNvSpPr/>
          <p:nvPr/>
        </p:nvSpPr>
        <p:spPr>
          <a:xfrm>
            <a:off x="6597720" y="5885949"/>
            <a:ext cx="2209800" cy="572502"/>
          </a:xfrm>
          <a:prstGeom prst="roundRect">
            <a:avLst/>
          </a:prstGeom>
          <a:solidFill>
            <a:srgbClr val="C00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bg1">
                    <a:lumMod val="85000"/>
                  </a:schemeClr>
                </a:solidFill>
                <a:latin typeface="Calibri"/>
                <a:cs typeface="Calibri"/>
              </a:rPr>
              <a:t>Substituição</a:t>
            </a:r>
            <a:r>
              <a:rPr lang="en-US" dirty="0">
                <a:solidFill>
                  <a:schemeClr val="bg1">
                    <a:lumMod val="85000"/>
                  </a:schemeClr>
                </a:solidFill>
                <a:latin typeface="Calibri"/>
                <a:cs typeface="Calibri"/>
              </a:rPr>
              <a:t> de </a:t>
            </a:r>
            <a:r>
              <a:rPr lang="en-US" dirty="0" err="1">
                <a:solidFill>
                  <a:schemeClr val="bg1">
                    <a:lumMod val="85000"/>
                  </a:schemeClr>
                </a:solidFill>
                <a:latin typeface="Calibri"/>
                <a:cs typeface="Calibri"/>
              </a:rPr>
              <a:t>moléculas</a:t>
            </a:r>
            <a:endParaRPr lang="en-US" dirty="0">
              <a:solidFill>
                <a:schemeClr val="bg1">
                  <a:lumMod val="85000"/>
                </a:schemeClr>
              </a:solidFill>
              <a:latin typeface="Calibri"/>
              <a:cs typeface="Calibri"/>
            </a:endParaRPr>
          </a:p>
        </p:txBody>
      </p:sp>
      <p:sp>
        <p:nvSpPr>
          <p:cNvPr id="24" name="Rounded Rectangle 23"/>
          <p:cNvSpPr/>
          <p:nvPr/>
        </p:nvSpPr>
        <p:spPr>
          <a:xfrm>
            <a:off x="381001" y="986432"/>
            <a:ext cx="2833706" cy="5159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CURA</a:t>
            </a:r>
          </a:p>
        </p:txBody>
      </p:sp>
      <p:sp>
        <p:nvSpPr>
          <p:cNvPr id="23" name="TextBox 22"/>
          <p:cNvSpPr txBox="1"/>
          <p:nvPr/>
        </p:nvSpPr>
        <p:spPr>
          <a:xfrm>
            <a:off x="6989073" y="284045"/>
            <a:ext cx="987244" cy="338554"/>
          </a:xfrm>
          <a:prstGeom prst="rect">
            <a:avLst/>
          </a:prstGeom>
          <a:noFill/>
        </p:spPr>
        <p:txBody>
          <a:bodyPr wrap="none" rtlCol="0">
            <a:spAutoFit/>
          </a:bodyPr>
          <a:lstStyle/>
          <a:p>
            <a:r>
              <a:rPr lang="en-US" sz="1600" dirty="0">
                <a:solidFill>
                  <a:srgbClr val="FFFF00"/>
                </a:solidFill>
              </a:rPr>
              <a:t>A</a:t>
            </a:r>
            <a:r>
              <a:rPr lang="en-US" sz="1200" dirty="0">
                <a:solidFill>
                  <a:srgbClr val="FFFF00"/>
                </a:solidFill>
              </a:rPr>
              <a:t>PLICAÇÕES</a:t>
            </a:r>
          </a:p>
        </p:txBody>
      </p:sp>
    </p:spTree>
    <p:extLst>
      <p:ext uri="{BB962C8B-B14F-4D97-AF65-F5344CB8AC3E}">
        <p14:creationId xmlns:p14="http://schemas.microsoft.com/office/powerpoint/2010/main" val="143717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35" presetClass="emph" presetSubtype="0" repeatCount="indefinite" fill="hold" grpId="0" nodeType="withEffect">
                                  <p:stCondLst>
                                    <p:cond delay="0"/>
                                  </p:stCondLst>
                                  <p:childTnLst>
                                    <p:anim calcmode="discrete" valueType="str">
                                      <p:cBhvr>
                                        <p:cTn id="8" dur="10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1" y="1954744"/>
            <a:ext cx="2336800" cy="3505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Rounded Rectangle 6"/>
          <p:cNvSpPr/>
          <p:nvPr/>
        </p:nvSpPr>
        <p:spPr>
          <a:xfrm>
            <a:off x="3214707" y="2101949"/>
            <a:ext cx="5541150" cy="1101937"/>
          </a:xfrm>
          <a:prstGeom prst="roundRect">
            <a:avLst>
              <a:gd name="adj" fmla="val 6536"/>
            </a:avLst>
          </a:prstGeom>
          <a:solidFill>
            <a:schemeClr val="accent2">
              <a:lumMod val="20000"/>
              <a:lumOff val="8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800000"/>
              </a:solidFill>
              <a:effectLst>
                <a:outerShdw blurRad="50800" dist="38100" dir="2700000" algn="tl" rotWithShape="0">
                  <a:srgbClr val="000000">
                    <a:alpha val="43000"/>
                  </a:srgbClr>
                </a:outerShdw>
              </a:effectLst>
            </a:endParaRPr>
          </a:p>
        </p:txBody>
      </p:sp>
      <p:sp>
        <p:nvSpPr>
          <p:cNvPr id="5" name="TextBox 4"/>
          <p:cNvSpPr txBox="1"/>
          <p:nvPr/>
        </p:nvSpPr>
        <p:spPr>
          <a:xfrm>
            <a:off x="3214706" y="2126668"/>
            <a:ext cx="5541149" cy="1077218"/>
          </a:xfrm>
          <a:prstGeom prst="rect">
            <a:avLst/>
          </a:prstGeom>
          <a:noFill/>
        </p:spPr>
        <p:txBody>
          <a:bodyPr wrap="square" rtlCol="0">
            <a:spAutoFit/>
          </a:bodyPr>
          <a:lstStyle/>
          <a:p>
            <a:pPr algn="just"/>
            <a:r>
              <a:rPr lang="en-US" sz="1600" dirty="0"/>
              <a:t>. . . </a:t>
            </a:r>
            <a:r>
              <a:rPr lang="en-US" sz="1600" dirty="0" err="1"/>
              <a:t>Pela</a:t>
            </a:r>
            <a:r>
              <a:rPr lang="en-US" sz="1600" dirty="0"/>
              <a:t> </a:t>
            </a:r>
            <a:r>
              <a:rPr lang="en-US" sz="1600" dirty="0" err="1"/>
              <a:t>identidade</a:t>
            </a:r>
            <a:r>
              <a:rPr lang="en-US" sz="1600" dirty="0"/>
              <a:t> de </a:t>
            </a:r>
            <a:r>
              <a:rPr lang="en-US" sz="1600" dirty="0" err="1"/>
              <a:t>sua</a:t>
            </a:r>
            <a:r>
              <a:rPr lang="en-US" sz="1600" dirty="0"/>
              <a:t> </a:t>
            </a:r>
            <a:r>
              <a:rPr lang="en-US" sz="1600" dirty="0" err="1"/>
              <a:t>natureza</a:t>
            </a:r>
            <a:r>
              <a:rPr lang="en-US" sz="1600" dirty="0"/>
              <a:t>, </a:t>
            </a:r>
            <a:r>
              <a:rPr lang="en-US" sz="1600" dirty="0" err="1"/>
              <a:t>esse</a:t>
            </a:r>
            <a:r>
              <a:rPr lang="en-US" sz="1600" dirty="0"/>
              <a:t> </a:t>
            </a:r>
            <a:r>
              <a:rPr lang="en-US" sz="1600" dirty="0" err="1"/>
              <a:t>fluido</a:t>
            </a:r>
            <a:r>
              <a:rPr lang="en-US" sz="1600" dirty="0"/>
              <a:t>, </a:t>
            </a:r>
            <a:r>
              <a:rPr lang="en-US" sz="1600" dirty="0" err="1"/>
              <a:t>condensado</a:t>
            </a:r>
            <a:br>
              <a:rPr lang="en-US" sz="1600" dirty="0"/>
            </a:br>
            <a:r>
              <a:rPr lang="en-US" sz="1600" dirty="0"/>
              <a:t>no </a:t>
            </a:r>
            <a:r>
              <a:rPr lang="en-US" sz="1600" dirty="0" err="1"/>
              <a:t>perispírito</a:t>
            </a:r>
            <a:r>
              <a:rPr lang="en-US" sz="1600" dirty="0"/>
              <a:t>, </a:t>
            </a:r>
            <a:r>
              <a:rPr lang="en-US" sz="1600" dirty="0" err="1"/>
              <a:t>pode</a:t>
            </a:r>
            <a:r>
              <a:rPr lang="en-US" sz="1600" dirty="0"/>
              <a:t> </a:t>
            </a:r>
            <a:r>
              <a:rPr lang="en-US" sz="1600" dirty="0" err="1"/>
              <a:t>fornecer</a:t>
            </a:r>
            <a:r>
              <a:rPr lang="en-US" sz="1600" dirty="0"/>
              <a:t> </a:t>
            </a:r>
            <a:r>
              <a:rPr lang="en-US" sz="1600" dirty="0" err="1"/>
              <a:t>princípios</a:t>
            </a:r>
            <a:r>
              <a:rPr lang="en-US" sz="1600" dirty="0"/>
              <a:t> </a:t>
            </a:r>
            <a:r>
              <a:rPr lang="en-US" sz="1600" dirty="0" err="1"/>
              <a:t>reparadores</a:t>
            </a:r>
            <a:r>
              <a:rPr lang="en-US" sz="1600" dirty="0"/>
              <a:t> </a:t>
            </a:r>
            <a:r>
              <a:rPr lang="en-US" sz="1600" dirty="0" err="1"/>
              <a:t>ao</a:t>
            </a:r>
            <a:r>
              <a:rPr lang="en-US" sz="1600" dirty="0"/>
              <a:t> </a:t>
            </a:r>
            <a:r>
              <a:rPr lang="en-US" sz="1600" dirty="0" err="1"/>
              <a:t>corpo</a:t>
            </a:r>
            <a:br>
              <a:rPr lang="en-US" sz="1600" dirty="0"/>
            </a:br>
            <a:r>
              <a:rPr lang="en-US" sz="1600" dirty="0"/>
              <a:t> . . .  A </a:t>
            </a:r>
            <a:r>
              <a:rPr lang="en-US" sz="1600" dirty="0" err="1"/>
              <a:t>cura</a:t>
            </a:r>
            <a:r>
              <a:rPr lang="en-US" sz="1600" dirty="0"/>
              <a:t> se opera </a:t>
            </a:r>
            <a:r>
              <a:rPr lang="en-US" sz="1600" dirty="0" err="1"/>
              <a:t>mediante</a:t>
            </a:r>
            <a:r>
              <a:rPr lang="en-US" sz="1600" dirty="0"/>
              <a:t> a </a:t>
            </a:r>
            <a:r>
              <a:rPr lang="en-US" sz="1600" dirty="0" err="1"/>
              <a:t>substituição</a:t>
            </a:r>
            <a:r>
              <a:rPr lang="en-US" sz="1600" dirty="0"/>
              <a:t> de </a:t>
            </a:r>
            <a:r>
              <a:rPr lang="en-US" sz="1600" dirty="0" err="1"/>
              <a:t>uma</a:t>
            </a:r>
            <a:br>
              <a:rPr lang="en-US" sz="1600" dirty="0"/>
            </a:br>
            <a:r>
              <a:rPr lang="en-US" sz="1600" dirty="0" err="1"/>
              <a:t>molécula</a:t>
            </a:r>
            <a:r>
              <a:rPr lang="en-US" sz="1600" dirty="0"/>
              <a:t> </a:t>
            </a:r>
            <a:r>
              <a:rPr lang="en-US" sz="1600" dirty="0" err="1"/>
              <a:t>malsã</a:t>
            </a:r>
            <a:r>
              <a:rPr lang="en-US" sz="1600" dirty="0"/>
              <a:t> </a:t>
            </a:r>
            <a:r>
              <a:rPr lang="en-US" sz="1600" dirty="0" err="1"/>
              <a:t>por</a:t>
            </a:r>
            <a:r>
              <a:rPr lang="en-US" sz="1600" dirty="0"/>
              <a:t> </a:t>
            </a:r>
            <a:r>
              <a:rPr lang="en-US" sz="1600" dirty="0" err="1"/>
              <a:t>uma</a:t>
            </a:r>
            <a:r>
              <a:rPr lang="en-US" sz="1600" dirty="0"/>
              <a:t> </a:t>
            </a:r>
            <a:r>
              <a:rPr lang="en-US" sz="1600" dirty="0" err="1"/>
              <a:t>molécula</a:t>
            </a:r>
            <a:r>
              <a:rPr lang="en-US" sz="1600" dirty="0"/>
              <a:t> </a:t>
            </a:r>
            <a:r>
              <a:rPr lang="en-US" sz="1600" dirty="0" err="1"/>
              <a:t>sã</a:t>
            </a:r>
            <a:r>
              <a:rPr lang="en-US" sz="1600" dirty="0"/>
              <a:t>. </a:t>
            </a:r>
          </a:p>
        </p:txBody>
      </p:sp>
      <p:sp>
        <p:nvSpPr>
          <p:cNvPr id="6" name="Rounded Rectangle 5"/>
          <p:cNvSpPr/>
          <p:nvPr/>
        </p:nvSpPr>
        <p:spPr>
          <a:xfrm>
            <a:off x="381001" y="986432"/>
            <a:ext cx="2833706" cy="5159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CURA</a:t>
            </a:r>
          </a:p>
        </p:txBody>
      </p:sp>
      <p:sp>
        <p:nvSpPr>
          <p:cNvPr id="9" name="TextBox 8"/>
          <p:cNvSpPr txBox="1"/>
          <p:nvPr/>
        </p:nvSpPr>
        <p:spPr>
          <a:xfrm>
            <a:off x="6989073" y="284045"/>
            <a:ext cx="987244" cy="338554"/>
          </a:xfrm>
          <a:prstGeom prst="rect">
            <a:avLst/>
          </a:prstGeom>
          <a:noFill/>
        </p:spPr>
        <p:txBody>
          <a:bodyPr wrap="none" rtlCol="0">
            <a:spAutoFit/>
          </a:bodyPr>
          <a:lstStyle/>
          <a:p>
            <a:r>
              <a:rPr lang="en-US" sz="1600" dirty="0">
                <a:solidFill>
                  <a:srgbClr val="FFFF00"/>
                </a:solidFill>
              </a:rPr>
              <a:t>A</a:t>
            </a:r>
            <a:r>
              <a:rPr lang="en-US" sz="1200" dirty="0">
                <a:solidFill>
                  <a:srgbClr val="FFFF00"/>
                </a:solidFill>
              </a:rPr>
              <a:t>PLICAÇÕES</a:t>
            </a:r>
          </a:p>
        </p:txBody>
      </p:sp>
    </p:spTree>
    <p:extLst>
      <p:ext uri="{BB962C8B-B14F-4D97-AF65-F5344CB8AC3E}">
        <p14:creationId xmlns:p14="http://schemas.microsoft.com/office/powerpoint/2010/main" val="250682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60280" y="2046128"/>
            <a:ext cx="22860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Vibração</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espiritual</a:t>
            </a:r>
            <a:endParaRPr lang="en-US" dirty="0">
              <a:solidFill>
                <a:schemeClr val="tx1">
                  <a:lumMod val="65000"/>
                  <a:lumOff val="35000"/>
                </a:schemeClr>
              </a:solidFill>
              <a:latin typeface="Calibri"/>
              <a:cs typeface="Calibri"/>
            </a:endParaRPr>
          </a:p>
        </p:txBody>
      </p:sp>
      <p:sp>
        <p:nvSpPr>
          <p:cNvPr id="11" name="Right Arrow 10"/>
          <p:cNvSpPr/>
          <p:nvPr/>
        </p:nvSpPr>
        <p:spPr>
          <a:xfrm>
            <a:off x="2741326" y="2179979"/>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sp>
        <p:nvSpPr>
          <p:cNvPr id="12" name="Rounded Rectangle 11"/>
          <p:cNvSpPr/>
          <p:nvPr/>
        </p:nvSpPr>
        <p:spPr>
          <a:xfrm>
            <a:off x="3352800" y="2046128"/>
            <a:ext cx="22860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Realinhamento</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sintônico</a:t>
            </a:r>
            <a:endParaRPr lang="en-US" dirty="0">
              <a:solidFill>
                <a:schemeClr val="tx1">
                  <a:lumMod val="65000"/>
                  <a:lumOff val="35000"/>
                </a:schemeClr>
              </a:solidFill>
              <a:latin typeface="Calibri"/>
              <a:cs typeface="Calibri"/>
            </a:endParaRPr>
          </a:p>
        </p:txBody>
      </p:sp>
      <p:sp>
        <p:nvSpPr>
          <p:cNvPr id="13" name="Right Arrow 12"/>
          <p:cNvSpPr/>
          <p:nvPr/>
        </p:nvSpPr>
        <p:spPr>
          <a:xfrm>
            <a:off x="5889070" y="2179979"/>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sp>
        <p:nvSpPr>
          <p:cNvPr id="14" name="Rounded Rectangle 13"/>
          <p:cNvSpPr/>
          <p:nvPr/>
        </p:nvSpPr>
        <p:spPr>
          <a:xfrm>
            <a:off x="6634536" y="2046128"/>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Pessoas</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doam</a:t>
            </a:r>
            <a:r>
              <a:rPr lang="en-US" dirty="0">
                <a:solidFill>
                  <a:schemeClr val="tx1">
                    <a:lumMod val="65000"/>
                    <a:lumOff val="35000"/>
                  </a:schemeClr>
                </a:solidFill>
                <a:latin typeface="Calibri"/>
                <a:cs typeface="Calibri"/>
              </a:rPr>
              <a:t> </a:t>
            </a:r>
            <a:r>
              <a:rPr lang="en-US" dirty="0" err="1">
                <a:solidFill>
                  <a:schemeClr val="tx1">
                    <a:lumMod val="65000"/>
                    <a:lumOff val="35000"/>
                  </a:schemeClr>
                </a:solidFill>
                <a:latin typeface="Calibri"/>
                <a:cs typeface="Calibri"/>
              </a:rPr>
              <a:t>ectoplasma</a:t>
            </a:r>
            <a:endParaRPr lang="en-US" dirty="0">
              <a:solidFill>
                <a:schemeClr val="tx1">
                  <a:lumMod val="65000"/>
                  <a:lumOff val="35000"/>
                </a:schemeClr>
              </a:solidFill>
              <a:latin typeface="Calibri"/>
              <a:cs typeface="Calibri"/>
            </a:endParaRPr>
          </a:p>
        </p:txBody>
      </p:sp>
      <p:sp>
        <p:nvSpPr>
          <p:cNvPr id="15" name="Right Arrow 14"/>
          <p:cNvSpPr/>
          <p:nvPr/>
        </p:nvSpPr>
        <p:spPr>
          <a:xfrm rot="5400000">
            <a:off x="7540079" y="2818808"/>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sp>
        <p:nvSpPr>
          <p:cNvPr id="16" name="Rounded Rectangle 15"/>
          <p:cNvSpPr/>
          <p:nvPr/>
        </p:nvSpPr>
        <p:spPr>
          <a:xfrm>
            <a:off x="6634536" y="3326444"/>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Recolhimento</a:t>
            </a:r>
            <a:r>
              <a:rPr lang="en-US" dirty="0">
                <a:solidFill>
                  <a:schemeClr val="tx1">
                    <a:lumMod val="65000"/>
                    <a:lumOff val="35000"/>
                  </a:schemeClr>
                </a:solidFill>
                <a:latin typeface="Calibri"/>
                <a:cs typeface="Calibri"/>
              </a:rPr>
              <a:t> de </a:t>
            </a:r>
            <a:r>
              <a:rPr lang="en-US" dirty="0" err="1">
                <a:solidFill>
                  <a:schemeClr val="tx1">
                    <a:lumMod val="65000"/>
                    <a:lumOff val="35000"/>
                  </a:schemeClr>
                </a:solidFill>
                <a:latin typeface="Calibri"/>
                <a:cs typeface="Calibri"/>
              </a:rPr>
              <a:t>ectoplasma</a:t>
            </a:r>
            <a:endParaRPr lang="en-US" dirty="0">
              <a:solidFill>
                <a:schemeClr val="tx1">
                  <a:lumMod val="65000"/>
                  <a:lumOff val="35000"/>
                </a:schemeClr>
              </a:solidFill>
              <a:latin typeface="Calibri"/>
              <a:cs typeface="Calibri"/>
            </a:endParaRPr>
          </a:p>
        </p:txBody>
      </p:sp>
      <p:sp>
        <p:nvSpPr>
          <p:cNvPr id="17" name="Rounded Rectangle 16"/>
          <p:cNvSpPr/>
          <p:nvPr/>
        </p:nvSpPr>
        <p:spPr>
          <a:xfrm>
            <a:off x="6634536" y="4599218"/>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Redistribuição</a:t>
            </a:r>
            <a:r>
              <a:rPr lang="en-US" dirty="0">
                <a:solidFill>
                  <a:schemeClr val="tx1">
                    <a:lumMod val="65000"/>
                    <a:lumOff val="35000"/>
                  </a:schemeClr>
                </a:solidFill>
                <a:latin typeface="Calibri"/>
                <a:cs typeface="Calibri"/>
              </a:rPr>
              <a:t> e </a:t>
            </a:r>
            <a:r>
              <a:rPr lang="en-US" dirty="0" err="1">
                <a:solidFill>
                  <a:schemeClr val="tx1">
                    <a:lumMod val="65000"/>
                    <a:lumOff val="35000"/>
                  </a:schemeClr>
                </a:solidFill>
                <a:latin typeface="Calibri"/>
                <a:cs typeface="Calibri"/>
              </a:rPr>
              <a:t>fluidificação</a:t>
            </a:r>
            <a:endParaRPr lang="en-US" dirty="0">
              <a:solidFill>
                <a:schemeClr val="tx1">
                  <a:lumMod val="65000"/>
                  <a:lumOff val="35000"/>
                </a:schemeClr>
              </a:solidFill>
              <a:latin typeface="Calibri"/>
              <a:cs typeface="Calibri"/>
            </a:endParaRPr>
          </a:p>
        </p:txBody>
      </p:sp>
      <p:sp>
        <p:nvSpPr>
          <p:cNvPr id="18" name="Right Arrow 17"/>
          <p:cNvSpPr/>
          <p:nvPr/>
        </p:nvSpPr>
        <p:spPr>
          <a:xfrm rot="5400000">
            <a:off x="7540079" y="4101782"/>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sp>
        <p:nvSpPr>
          <p:cNvPr id="20" name="Rounded Rectangle 19"/>
          <p:cNvSpPr/>
          <p:nvPr/>
        </p:nvSpPr>
        <p:spPr>
          <a:xfrm>
            <a:off x="6634536" y="5885949"/>
            <a:ext cx="2209800" cy="572502"/>
          </a:xfrm>
          <a:prstGeom prst="roundRect">
            <a:avLst/>
          </a:prstGeom>
          <a:solidFill>
            <a:srgbClr val="C2FC8B"/>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lumMod val="65000"/>
                    <a:lumOff val="35000"/>
                  </a:schemeClr>
                </a:solidFill>
                <a:latin typeface="Calibri"/>
                <a:cs typeface="Calibri"/>
              </a:rPr>
              <a:t>Cura</a:t>
            </a:r>
            <a:r>
              <a:rPr lang="en-US" dirty="0">
                <a:solidFill>
                  <a:schemeClr val="tx1">
                    <a:lumMod val="65000"/>
                    <a:lumOff val="35000"/>
                  </a:schemeClr>
                </a:solidFill>
                <a:latin typeface="Calibri"/>
                <a:cs typeface="Calibri"/>
              </a:rPr>
              <a:t> / </a:t>
            </a:r>
            <a:r>
              <a:rPr lang="en-US" dirty="0" err="1">
                <a:solidFill>
                  <a:schemeClr val="tx1">
                    <a:lumMod val="65000"/>
                    <a:lumOff val="35000"/>
                  </a:schemeClr>
                </a:solidFill>
                <a:latin typeface="Calibri"/>
                <a:cs typeface="Calibri"/>
              </a:rPr>
              <a:t>Alívio</a:t>
            </a:r>
            <a:endParaRPr lang="en-US" dirty="0">
              <a:solidFill>
                <a:schemeClr val="tx1">
                  <a:lumMod val="65000"/>
                  <a:lumOff val="35000"/>
                </a:schemeClr>
              </a:solidFill>
              <a:latin typeface="Calibri"/>
              <a:cs typeface="Calibri"/>
            </a:endParaRPr>
          </a:p>
        </p:txBody>
      </p:sp>
      <p:sp>
        <p:nvSpPr>
          <p:cNvPr id="21" name="Right Arrow 20"/>
          <p:cNvSpPr/>
          <p:nvPr/>
        </p:nvSpPr>
        <p:spPr>
          <a:xfrm rot="5400000">
            <a:off x="7540079" y="5374556"/>
            <a:ext cx="474914" cy="304800"/>
          </a:xfrm>
          <a:prstGeom prst="rightArrow">
            <a:avLst/>
          </a:prstGeom>
          <a:solidFill>
            <a:srgbClr val="471A1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Calibri"/>
              <a:cs typeface="Calibri"/>
            </a:endParaRPr>
          </a:p>
        </p:txBody>
      </p:sp>
      <p:pic>
        <p:nvPicPr>
          <p:cNvPr id="226311" name="Picture 7"/>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467393" y="3803872"/>
            <a:ext cx="3789614" cy="274932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3" name="TextBox 22"/>
          <p:cNvSpPr txBox="1"/>
          <p:nvPr/>
        </p:nvSpPr>
        <p:spPr>
          <a:xfrm>
            <a:off x="1204222" y="4463534"/>
            <a:ext cx="2210862"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dirty="0">
                <a:solidFill>
                  <a:schemeClr val="bg1"/>
                </a:solidFill>
                <a:latin typeface="Calibri"/>
                <a:cs typeface="Calibri"/>
              </a:rPr>
              <a:t>CENTRO ESPÍRITA</a:t>
            </a:r>
          </a:p>
        </p:txBody>
      </p:sp>
      <p:sp>
        <p:nvSpPr>
          <p:cNvPr id="19" name="Rounded Rectangle 18"/>
          <p:cNvSpPr/>
          <p:nvPr/>
        </p:nvSpPr>
        <p:spPr>
          <a:xfrm>
            <a:off x="381001" y="986432"/>
            <a:ext cx="2833706" cy="5159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SESSÃO ESPÍRITA</a:t>
            </a:r>
          </a:p>
        </p:txBody>
      </p:sp>
      <p:sp>
        <p:nvSpPr>
          <p:cNvPr id="24" name="TextBox 23"/>
          <p:cNvSpPr txBox="1"/>
          <p:nvPr/>
        </p:nvSpPr>
        <p:spPr>
          <a:xfrm>
            <a:off x="6989073" y="284045"/>
            <a:ext cx="987244" cy="338554"/>
          </a:xfrm>
          <a:prstGeom prst="rect">
            <a:avLst/>
          </a:prstGeom>
          <a:noFill/>
        </p:spPr>
        <p:txBody>
          <a:bodyPr wrap="none" rtlCol="0">
            <a:spAutoFit/>
          </a:bodyPr>
          <a:lstStyle/>
          <a:p>
            <a:r>
              <a:rPr lang="en-US" sz="1600" dirty="0">
                <a:solidFill>
                  <a:srgbClr val="FFFF00"/>
                </a:solidFill>
              </a:rPr>
              <a:t>A</a:t>
            </a:r>
            <a:r>
              <a:rPr lang="en-US" sz="1200" dirty="0">
                <a:solidFill>
                  <a:srgbClr val="FFFF00"/>
                </a:solidFill>
              </a:rPr>
              <a:t>PLICAÇÕES</a:t>
            </a:r>
          </a:p>
        </p:txBody>
      </p:sp>
    </p:spTree>
    <p:extLst>
      <p:ext uri="{BB962C8B-B14F-4D97-AF65-F5344CB8AC3E}">
        <p14:creationId xmlns:p14="http://schemas.microsoft.com/office/powerpoint/2010/main" val="139293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1146"/>
            <a:ext cx="1604823" cy="5950811"/>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Rectangle 2"/>
          <p:cNvSpPr/>
          <p:nvPr/>
        </p:nvSpPr>
        <p:spPr>
          <a:xfrm>
            <a:off x="0" y="2177251"/>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DEFINIÇÃO</a:t>
            </a:r>
          </a:p>
        </p:txBody>
      </p:sp>
      <p:sp>
        <p:nvSpPr>
          <p:cNvPr id="4" name="Rectangle 3"/>
          <p:cNvSpPr/>
          <p:nvPr/>
        </p:nvSpPr>
        <p:spPr>
          <a:xfrm>
            <a:off x="0" y="3098399"/>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APARÊNCIA</a:t>
            </a:r>
          </a:p>
        </p:txBody>
      </p:sp>
      <p:sp>
        <p:nvSpPr>
          <p:cNvPr id="5" name="Rectangle 4"/>
          <p:cNvSpPr/>
          <p:nvPr/>
        </p:nvSpPr>
        <p:spPr>
          <a:xfrm>
            <a:off x="0" y="3558973"/>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CARACTERÍSTICAS</a:t>
            </a:r>
          </a:p>
        </p:txBody>
      </p:sp>
      <p:sp>
        <p:nvSpPr>
          <p:cNvPr id="6" name="Rectangle 5"/>
          <p:cNvSpPr/>
          <p:nvPr/>
        </p:nvSpPr>
        <p:spPr>
          <a:xfrm>
            <a:off x="0" y="4018424"/>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PERCEPÇÃO</a:t>
            </a:r>
          </a:p>
        </p:txBody>
      </p:sp>
      <p:sp>
        <p:nvSpPr>
          <p:cNvPr id="7" name="Rectangle 6"/>
          <p:cNvSpPr/>
          <p:nvPr/>
        </p:nvSpPr>
        <p:spPr>
          <a:xfrm>
            <a:off x="0" y="2637825"/>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HISTÓRICO</a:t>
            </a:r>
          </a:p>
        </p:txBody>
      </p:sp>
      <p:sp>
        <p:nvSpPr>
          <p:cNvPr id="8" name="Rectangle 7"/>
          <p:cNvSpPr/>
          <p:nvPr/>
        </p:nvSpPr>
        <p:spPr>
          <a:xfrm>
            <a:off x="0" y="4478998"/>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FORMAÇÃO</a:t>
            </a:r>
          </a:p>
        </p:txBody>
      </p:sp>
      <p:sp>
        <p:nvSpPr>
          <p:cNvPr id="9" name="Rectangle 8"/>
          <p:cNvSpPr/>
          <p:nvPr/>
        </p:nvSpPr>
        <p:spPr>
          <a:xfrm>
            <a:off x="0" y="4937330"/>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ESTUDO</a:t>
            </a:r>
          </a:p>
        </p:txBody>
      </p:sp>
      <p:pic>
        <p:nvPicPr>
          <p:cNvPr id="20" name="Picture 19"/>
          <p:cNvPicPr>
            <a:picLocks noChangeAspect="1"/>
          </p:cNvPicPr>
          <p:nvPr/>
        </p:nvPicPr>
        <p:blipFill>
          <a:blip r:embed="rId3"/>
          <a:stretch>
            <a:fillRect/>
          </a:stretch>
        </p:blipFill>
        <p:spPr>
          <a:xfrm>
            <a:off x="1604823" y="954605"/>
            <a:ext cx="1525223" cy="1906528"/>
          </a:xfrm>
          <a:prstGeom prst="roundRect">
            <a:avLst>
              <a:gd name="adj" fmla="val 3017"/>
            </a:avLst>
          </a:prstGeom>
          <a:solidFill>
            <a:srgbClr val="FFFFFF">
              <a:shade val="85000"/>
            </a:srgbClr>
          </a:solidFill>
          <a:ln>
            <a:solidFill>
              <a:schemeClr val="tx1"/>
            </a:solidFill>
          </a:ln>
          <a:effectLst>
            <a:outerShdw blurRad="50800" dist="38100" dir="2700000" algn="tl" rotWithShape="0">
              <a:srgbClr val="000000">
                <a:alpha val="43000"/>
              </a:srgbClr>
            </a:outerShdw>
          </a:effectLst>
        </p:spPr>
      </p:pic>
      <p:pic>
        <p:nvPicPr>
          <p:cNvPr id="22" name="Picture 21"/>
          <p:cNvPicPr>
            <a:picLocks noChangeAspect="1"/>
          </p:cNvPicPr>
          <p:nvPr/>
        </p:nvPicPr>
        <p:blipFill>
          <a:blip r:embed="rId4"/>
          <a:stretch>
            <a:fillRect/>
          </a:stretch>
        </p:blipFill>
        <p:spPr>
          <a:xfrm>
            <a:off x="1643218" y="4686506"/>
            <a:ext cx="1532165" cy="2155091"/>
          </a:xfrm>
          <a:prstGeom prst="roundRect">
            <a:avLst>
              <a:gd name="adj" fmla="val 3017"/>
            </a:avLst>
          </a:prstGeom>
          <a:solidFill>
            <a:srgbClr val="FFFFFF">
              <a:shade val="85000"/>
            </a:srgbClr>
          </a:solidFill>
          <a:ln>
            <a:solidFill>
              <a:schemeClr val="tx1"/>
            </a:solidFill>
          </a:ln>
          <a:effectLst>
            <a:outerShdw blurRad="50800" dist="38100" dir="2700000" algn="tl" rotWithShape="0">
              <a:srgbClr val="000000">
                <a:alpha val="43000"/>
              </a:srgbClr>
            </a:outerShdw>
          </a:effectLst>
        </p:spPr>
      </p:pic>
      <p:sp>
        <p:nvSpPr>
          <p:cNvPr id="24" name="TextBox 23"/>
          <p:cNvSpPr txBox="1"/>
          <p:nvPr/>
        </p:nvSpPr>
        <p:spPr>
          <a:xfrm>
            <a:off x="3130046" y="982844"/>
            <a:ext cx="2867191" cy="369332"/>
          </a:xfrm>
          <a:prstGeom prst="rect">
            <a:avLst/>
          </a:prstGeom>
          <a:noFill/>
        </p:spPr>
        <p:txBody>
          <a:bodyPr wrap="none" rtlCol="0">
            <a:spAutoFit/>
          </a:bodyPr>
          <a:lstStyle/>
          <a:p>
            <a:r>
              <a:rPr lang="en-US" dirty="0"/>
              <a:t>Charles Richet (1850 – 1935)</a:t>
            </a:r>
          </a:p>
        </p:txBody>
      </p:sp>
      <p:sp>
        <p:nvSpPr>
          <p:cNvPr id="26" name="TextBox 25"/>
          <p:cNvSpPr txBox="1"/>
          <p:nvPr/>
        </p:nvSpPr>
        <p:spPr>
          <a:xfrm>
            <a:off x="6150527" y="931640"/>
            <a:ext cx="1996498" cy="369332"/>
          </a:xfrm>
          <a:prstGeom prst="rect">
            <a:avLst/>
          </a:prstGeom>
          <a:noFill/>
        </p:spPr>
        <p:txBody>
          <a:bodyPr wrap="none" rtlCol="0">
            <a:spAutoFit/>
          </a:bodyPr>
          <a:lstStyle/>
          <a:p>
            <a:r>
              <a:rPr lang="en-US" dirty="0" err="1"/>
              <a:t>Fisiologista</a:t>
            </a:r>
            <a:r>
              <a:rPr lang="en-US" dirty="0"/>
              <a:t> </a:t>
            </a:r>
            <a:r>
              <a:rPr lang="en-US" dirty="0" err="1"/>
              <a:t>Francês</a:t>
            </a:r>
            <a:endParaRPr lang="en-US" dirty="0"/>
          </a:p>
        </p:txBody>
      </p:sp>
      <p:sp>
        <p:nvSpPr>
          <p:cNvPr id="27" name="TextBox 26"/>
          <p:cNvSpPr txBox="1"/>
          <p:nvPr/>
        </p:nvSpPr>
        <p:spPr>
          <a:xfrm>
            <a:off x="3325582" y="4702306"/>
            <a:ext cx="4201128" cy="369332"/>
          </a:xfrm>
          <a:prstGeom prst="rect">
            <a:avLst/>
          </a:prstGeom>
          <a:noFill/>
        </p:spPr>
        <p:txBody>
          <a:bodyPr wrap="none" rtlCol="0">
            <a:spAutoFit/>
          </a:bodyPr>
          <a:lstStyle/>
          <a:p>
            <a:r>
              <a:rPr lang="en-US" dirty="0"/>
              <a:t>Albert von </a:t>
            </a:r>
            <a:r>
              <a:rPr lang="en-US" dirty="0" err="1"/>
              <a:t>Schrenck-Notzing</a:t>
            </a:r>
            <a:r>
              <a:rPr lang="en-US" dirty="0"/>
              <a:t> (1862 – 1929)</a:t>
            </a:r>
          </a:p>
        </p:txBody>
      </p:sp>
      <p:cxnSp>
        <p:nvCxnSpPr>
          <p:cNvPr id="28" name="Straight Connector 27"/>
          <p:cNvCxnSpPr/>
          <p:nvPr/>
        </p:nvCxnSpPr>
        <p:spPr>
          <a:xfrm>
            <a:off x="3712026" y="4443856"/>
            <a:ext cx="523683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621629" y="5151227"/>
            <a:ext cx="3003234" cy="369332"/>
          </a:xfrm>
          <a:prstGeom prst="rect">
            <a:avLst/>
          </a:prstGeom>
          <a:noFill/>
        </p:spPr>
        <p:txBody>
          <a:bodyPr wrap="none" rtlCol="0">
            <a:spAutoFit/>
          </a:bodyPr>
          <a:lstStyle/>
          <a:p>
            <a:r>
              <a:rPr lang="en-US" dirty="0" err="1"/>
              <a:t>Médico</a:t>
            </a:r>
            <a:r>
              <a:rPr lang="en-US" dirty="0"/>
              <a:t> e </a:t>
            </a:r>
            <a:r>
              <a:rPr lang="en-US" dirty="0" err="1"/>
              <a:t>pesquisador</a:t>
            </a:r>
            <a:r>
              <a:rPr lang="en-US" dirty="0"/>
              <a:t> </a:t>
            </a:r>
            <a:r>
              <a:rPr lang="en-US" dirty="0" err="1"/>
              <a:t>alemão</a:t>
            </a:r>
            <a:endParaRPr lang="en-US" dirty="0"/>
          </a:p>
        </p:txBody>
      </p:sp>
      <p:sp>
        <p:nvSpPr>
          <p:cNvPr id="31" name="Rectangle 30"/>
          <p:cNvSpPr/>
          <p:nvPr/>
        </p:nvSpPr>
        <p:spPr>
          <a:xfrm>
            <a:off x="0" y="2637825"/>
            <a:ext cx="1604823" cy="446617"/>
          </a:xfrm>
          <a:prstGeom prst="rect">
            <a:avLst/>
          </a:prstGeom>
          <a:solidFill>
            <a:srgbClr val="800000"/>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HISTÓRICO</a:t>
            </a:r>
          </a:p>
        </p:txBody>
      </p:sp>
      <p:sp>
        <p:nvSpPr>
          <p:cNvPr id="10" name="TextBox 9"/>
          <p:cNvSpPr txBox="1"/>
          <p:nvPr/>
        </p:nvSpPr>
        <p:spPr>
          <a:xfrm>
            <a:off x="3209646" y="1337441"/>
            <a:ext cx="5237331" cy="646331"/>
          </a:xfrm>
          <a:prstGeom prst="rect">
            <a:avLst/>
          </a:prstGeom>
          <a:noFill/>
        </p:spPr>
        <p:txBody>
          <a:bodyPr wrap="none" rtlCol="0">
            <a:spAutoFit/>
          </a:bodyPr>
          <a:lstStyle/>
          <a:p>
            <a:pPr marL="285750" indent="-285750">
              <a:buSzPct val="80000"/>
              <a:buFont typeface="Wingdings" charset="2"/>
              <a:buChar char="Ø"/>
            </a:pPr>
            <a:r>
              <a:rPr lang="en-US" dirty="0"/>
              <a:t>Estudo </a:t>
            </a:r>
            <a:r>
              <a:rPr lang="en-US" dirty="0" err="1"/>
              <a:t>sistemático</a:t>
            </a:r>
            <a:r>
              <a:rPr lang="en-US" dirty="0"/>
              <a:t> das </a:t>
            </a:r>
            <a:r>
              <a:rPr lang="en-US" dirty="0" err="1"/>
              <a:t>manifestações</a:t>
            </a:r>
            <a:r>
              <a:rPr lang="en-US" dirty="0"/>
              <a:t> </a:t>
            </a:r>
            <a:r>
              <a:rPr lang="en-US" dirty="0" err="1"/>
              <a:t>em</a:t>
            </a:r>
            <a:r>
              <a:rPr lang="en-US" dirty="0"/>
              <a:t> </a:t>
            </a:r>
            <a:r>
              <a:rPr lang="en-US" dirty="0" err="1"/>
              <a:t>médiuns</a:t>
            </a:r>
            <a:br>
              <a:rPr lang="en-US" dirty="0"/>
            </a:br>
            <a:r>
              <a:rPr lang="en-US" dirty="0"/>
              <a:t>de </a:t>
            </a:r>
            <a:r>
              <a:rPr lang="en-US" dirty="0" err="1"/>
              <a:t>ectoplasmia</a:t>
            </a:r>
            <a:r>
              <a:rPr lang="en-US" dirty="0"/>
              <a:t>.</a:t>
            </a:r>
          </a:p>
        </p:txBody>
      </p:sp>
      <p:sp>
        <p:nvSpPr>
          <p:cNvPr id="21" name="TextBox 20"/>
          <p:cNvSpPr txBox="1"/>
          <p:nvPr/>
        </p:nvSpPr>
        <p:spPr>
          <a:xfrm>
            <a:off x="3621629" y="5927624"/>
            <a:ext cx="5425389" cy="923330"/>
          </a:xfrm>
          <a:prstGeom prst="rect">
            <a:avLst/>
          </a:prstGeom>
          <a:noFill/>
        </p:spPr>
        <p:txBody>
          <a:bodyPr wrap="square" rtlCol="0">
            <a:spAutoFit/>
          </a:bodyPr>
          <a:lstStyle/>
          <a:p>
            <a:pPr marL="285750" indent="-285750" algn="just">
              <a:buSzPct val="80000"/>
              <a:buFont typeface="Wingdings" charset="2"/>
              <a:buChar char="Ø"/>
            </a:pPr>
            <a:r>
              <a:rPr lang="en-US" dirty="0"/>
              <a:t>O </a:t>
            </a:r>
            <a:r>
              <a:rPr lang="en-US" dirty="0" err="1"/>
              <a:t>ectoplasma</a:t>
            </a:r>
            <a:r>
              <a:rPr lang="en-US" dirty="0"/>
              <a:t> é </a:t>
            </a:r>
            <a:r>
              <a:rPr lang="en-US" dirty="0" err="1"/>
              <a:t>constituído</a:t>
            </a:r>
            <a:r>
              <a:rPr lang="en-US" dirty="0"/>
              <a:t> </a:t>
            </a:r>
            <a:r>
              <a:rPr lang="en-US" dirty="0" err="1"/>
              <a:t>por</a:t>
            </a:r>
            <a:r>
              <a:rPr lang="en-US" dirty="0"/>
              <a:t> </a:t>
            </a:r>
            <a:r>
              <a:rPr lang="en-US" dirty="0" err="1"/>
              <a:t>células</a:t>
            </a:r>
            <a:r>
              <a:rPr lang="en-US" dirty="0"/>
              <a:t> </a:t>
            </a:r>
            <a:r>
              <a:rPr lang="en-US" dirty="0" err="1"/>
              <a:t>epiteliais</a:t>
            </a:r>
            <a:r>
              <a:rPr lang="en-US" dirty="0"/>
              <a:t>, </a:t>
            </a:r>
            <a:r>
              <a:rPr lang="en-US" dirty="0" err="1"/>
              <a:t>glóbulos</a:t>
            </a:r>
            <a:r>
              <a:rPr lang="en-US" dirty="0"/>
              <a:t> </a:t>
            </a:r>
            <a:r>
              <a:rPr lang="en-US" dirty="0" err="1"/>
              <a:t>brancos</a:t>
            </a:r>
            <a:r>
              <a:rPr lang="en-US" dirty="0"/>
              <a:t> </a:t>
            </a:r>
            <a:r>
              <a:rPr lang="en-US" dirty="0" err="1"/>
              <a:t>em</a:t>
            </a:r>
            <a:r>
              <a:rPr lang="en-US" dirty="0"/>
              <a:t> </a:t>
            </a:r>
            <a:r>
              <a:rPr lang="en-US" dirty="0" err="1"/>
              <a:t>decomposição</a:t>
            </a:r>
            <a:r>
              <a:rPr lang="en-US" dirty="0"/>
              <a:t>, </a:t>
            </a:r>
            <a:r>
              <a:rPr lang="en-US" dirty="0" err="1"/>
              <a:t>sais</a:t>
            </a:r>
            <a:r>
              <a:rPr lang="en-US" dirty="0"/>
              <a:t> e </a:t>
            </a:r>
            <a:r>
              <a:rPr lang="en-US" dirty="0" err="1"/>
              <a:t>cristais</a:t>
            </a:r>
            <a:r>
              <a:rPr lang="en-US" dirty="0"/>
              <a:t> </a:t>
            </a:r>
            <a:r>
              <a:rPr lang="en-US" dirty="0" err="1"/>
              <a:t>graxos</a:t>
            </a:r>
            <a:r>
              <a:rPr lang="en-US" dirty="0"/>
              <a:t>.</a:t>
            </a:r>
          </a:p>
        </p:txBody>
      </p:sp>
      <p:sp>
        <p:nvSpPr>
          <p:cNvPr id="23" name="TextBox 22"/>
          <p:cNvSpPr txBox="1"/>
          <p:nvPr/>
        </p:nvSpPr>
        <p:spPr>
          <a:xfrm>
            <a:off x="3926168" y="284045"/>
            <a:ext cx="1264038" cy="338554"/>
          </a:xfrm>
          <a:prstGeom prst="rect">
            <a:avLst/>
          </a:prstGeom>
          <a:noFill/>
        </p:spPr>
        <p:txBody>
          <a:bodyPr wrap="none" rtlCol="0">
            <a:spAutoFit/>
          </a:bodyPr>
          <a:lstStyle/>
          <a:p>
            <a:r>
              <a:rPr lang="en-US" sz="1600" dirty="0">
                <a:solidFill>
                  <a:srgbClr val="FFFF00"/>
                </a:solidFill>
              </a:rPr>
              <a:t>G</a:t>
            </a:r>
            <a:r>
              <a:rPr lang="en-US" sz="1200" dirty="0">
                <a:solidFill>
                  <a:srgbClr val="FFFF00"/>
                </a:solidFill>
              </a:rPr>
              <a:t>ENERALIDADES</a:t>
            </a:r>
          </a:p>
        </p:txBody>
      </p:sp>
      <p:sp>
        <p:nvSpPr>
          <p:cNvPr id="12" name="CaixaDeTexto 11">
            <a:extLst>
              <a:ext uri="{FF2B5EF4-FFF2-40B4-BE49-F238E27FC236}">
                <a16:creationId xmlns:a16="http://schemas.microsoft.com/office/drawing/2014/main" id="{B2354D54-1D7C-5AEB-CCC5-E1A4BD2ACE46}"/>
              </a:ext>
            </a:extLst>
          </p:cNvPr>
          <p:cNvSpPr txBox="1"/>
          <p:nvPr/>
        </p:nvSpPr>
        <p:spPr>
          <a:xfrm>
            <a:off x="3209647" y="2623868"/>
            <a:ext cx="5837371" cy="1477328"/>
          </a:xfrm>
          <a:prstGeom prst="rect">
            <a:avLst/>
          </a:prstGeom>
          <a:noFill/>
        </p:spPr>
        <p:txBody>
          <a:bodyPr wrap="square" rtlCol="0">
            <a:spAutoFit/>
          </a:bodyPr>
          <a:lstStyle/>
          <a:p>
            <a:pPr algn="just"/>
            <a:r>
              <a:rPr lang="pt-BR" b="1" dirty="0"/>
              <a:t>“TEMOS HOJE MUITAS PROVAS PARA QUE A MATERIALIZAÇÃO EXPERIMENTAL OU  A ECTOPLASMIA ALCANCE LUGAR DEFINITIVAMENTE NA CIÊNCIA. É CERTO QUE TUDO ISSO É MUITO ABSURDO, MAS POUCO IMPORTA: </a:t>
            </a:r>
            <a:r>
              <a:rPr lang="pt-BR" b="1" dirty="0">
                <a:solidFill>
                  <a:srgbClr val="FF0000"/>
                </a:solidFill>
              </a:rPr>
              <a:t>É VERDADEIRO.</a:t>
            </a:r>
            <a:r>
              <a:rPr lang="pt-BR" b="1" dirty="0"/>
              <a:t>” (Tratado de </a:t>
            </a:r>
            <a:r>
              <a:rPr lang="pt-BR" b="1" dirty="0" err="1"/>
              <a:t>Metapsíquica</a:t>
            </a:r>
            <a:r>
              <a:rPr lang="pt-BR" b="1" dirty="0"/>
              <a:t>)</a:t>
            </a:r>
          </a:p>
        </p:txBody>
      </p:sp>
    </p:spTree>
    <p:extLst>
      <p:ext uri="{BB962C8B-B14F-4D97-AF65-F5344CB8AC3E}">
        <p14:creationId xmlns:p14="http://schemas.microsoft.com/office/powerpoint/2010/main" val="156798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9" grpId="0"/>
      <p:bldP spid="10" grpId="0"/>
      <p:bldP spid="2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2878556" y="1856055"/>
            <a:ext cx="3386888" cy="250632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6" name="TextBox 5"/>
          <p:cNvSpPr txBox="1"/>
          <p:nvPr/>
        </p:nvSpPr>
        <p:spPr>
          <a:xfrm>
            <a:off x="1198563" y="4985890"/>
            <a:ext cx="6746874" cy="1323439"/>
          </a:xfrm>
          <a:prstGeom prst="rect">
            <a:avLst/>
          </a:prstGeom>
          <a:noFill/>
        </p:spPr>
        <p:txBody>
          <a:bodyPr wrap="square" rtlCol="0">
            <a:spAutoFit/>
          </a:bodyPr>
          <a:lstStyle/>
          <a:p>
            <a:pPr algn="just"/>
            <a:r>
              <a:rPr lang="en-US" sz="2000" dirty="0"/>
              <a:t>A </a:t>
            </a:r>
            <a:r>
              <a:rPr lang="en-US" sz="2000" dirty="0" err="1"/>
              <a:t>função</a:t>
            </a:r>
            <a:r>
              <a:rPr lang="en-US" sz="2000" dirty="0"/>
              <a:t> do </a:t>
            </a:r>
            <a:r>
              <a:rPr lang="en-US" sz="2000" dirty="0" err="1"/>
              <a:t>ectoplasma</a:t>
            </a:r>
            <a:r>
              <a:rPr lang="en-US" sz="2000" dirty="0"/>
              <a:t> </a:t>
            </a:r>
            <a:r>
              <a:rPr lang="en-US" sz="2000" dirty="0" err="1"/>
              <a:t>durante</a:t>
            </a:r>
            <a:r>
              <a:rPr lang="en-US" sz="2000" dirty="0"/>
              <a:t> o passe é a </a:t>
            </a:r>
            <a:r>
              <a:rPr lang="en-US" sz="2000" dirty="0" err="1"/>
              <a:t>permissividade</a:t>
            </a:r>
            <a:r>
              <a:rPr lang="en-US" sz="2000" dirty="0"/>
              <a:t> da </a:t>
            </a:r>
            <a:r>
              <a:rPr lang="en-US" sz="2000" dirty="0" err="1"/>
              <a:t>ação</a:t>
            </a:r>
            <a:r>
              <a:rPr lang="en-US" sz="2000" dirty="0"/>
              <a:t> das </a:t>
            </a:r>
            <a:r>
              <a:rPr lang="en-US" sz="2000" dirty="0" err="1"/>
              <a:t>entidades</a:t>
            </a:r>
            <a:r>
              <a:rPr lang="en-US" sz="2000" dirty="0"/>
              <a:t> </a:t>
            </a:r>
            <a:r>
              <a:rPr lang="en-US" sz="2000" dirty="0" err="1"/>
              <a:t>espirituais</a:t>
            </a:r>
            <a:r>
              <a:rPr lang="en-US" sz="2000" dirty="0"/>
              <a:t> </a:t>
            </a:r>
            <a:r>
              <a:rPr lang="en-US" sz="2000" dirty="0" err="1"/>
              <a:t>sobre</a:t>
            </a:r>
            <a:r>
              <a:rPr lang="en-US" sz="2000" dirty="0"/>
              <a:t> a</a:t>
            </a:r>
            <a:br>
              <a:rPr lang="en-US" sz="2000" dirty="0"/>
            </a:br>
            <a:r>
              <a:rPr lang="en-US" sz="2000" dirty="0" err="1"/>
              <a:t>matéria</a:t>
            </a:r>
            <a:r>
              <a:rPr lang="en-US" sz="2000" dirty="0"/>
              <a:t>, </a:t>
            </a:r>
            <a:r>
              <a:rPr lang="en-US" sz="2000" dirty="0" err="1"/>
              <a:t>desde</a:t>
            </a:r>
            <a:r>
              <a:rPr lang="en-US" sz="2000" dirty="0"/>
              <a:t> que o </a:t>
            </a:r>
            <a:r>
              <a:rPr lang="en-US" sz="2000" dirty="0" err="1"/>
              <a:t>ectoplasma</a:t>
            </a:r>
            <a:r>
              <a:rPr lang="en-US" sz="2000" dirty="0"/>
              <a:t> </a:t>
            </a:r>
            <a:r>
              <a:rPr lang="en-US" sz="2000" dirty="0" err="1"/>
              <a:t>disponível</a:t>
            </a:r>
            <a:r>
              <a:rPr lang="en-US" sz="2000" dirty="0"/>
              <a:t> </a:t>
            </a:r>
            <a:r>
              <a:rPr lang="en-US" sz="2000" dirty="0" err="1"/>
              <a:t>seja</a:t>
            </a:r>
            <a:r>
              <a:rPr lang="en-US" sz="2000" dirty="0"/>
              <a:t> de boa</a:t>
            </a:r>
            <a:br>
              <a:rPr lang="en-US" sz="2000" dirty="0"/>
            </a:br>
            <a:r>
              <a:rPr lang="en-US" sz="2000" dirty="0" err="1"/>
              <a:t>qualidade</a:t>
            </a:r>
            <a:r>
              <a:rPr lang="en-US" sz="2000" dirty="0"/>
              <a:t>.</a:t>
            </a:r>
          </a:p>
        </p:txBody>
      </p:sp>
      <p:sp>
        <p:nvSpPr>
          <p:cNvPr id="7" name="Rounded Rectangle 6"/>
          <p:cNvSpPr/>
          <p:nvPr/>
        </p:nvSpPr>
        <p:spPr>
          <a:xfrm>
            <a:off x="3214707" y="986432"/>
            <a:ext cx="2833706" cy="5159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PASSE</a:t>
            </a:r>
          </a:p>
        </p:txBody>
      </p:sp>
      <p:sp>
        <p:nvSpPr>
          <p:cNvPr id="9" name="TextBox 8"/>
          <p:cNvSpPr txBox="1"/>
          <p:nvPr/>
        </p:nvSpPr>
        <p:spPr>
          <a:xfrm>
            <a:off x="6989073" y="284045"/>
            <a:ext cx="987244" cy="338554"/>
          </a:xfrm>
          <a:prstGeom prst="rect">
            <a:avLst/>
          </a:prstGeom>
          <a:noFill/>
        </p:spPr>
        <p:txBody>
          <a:bodyPr wrap="none" rtlCol="0">
            <a:spAutoFit/>
          </a:bodyPr>
          <a:lstStyle/>
          <a:p>
            <a:r>
              <a:rPr lang="en-US" sz="1600" dirty="0">
                <a:solidFill>
                  <a:srgbClr val="FFFF00"/>
                </a:solidFill>
              </a:rPr>
              <a:t>A</a:t>
            </a:r>
            <a:r>
              <a:rPr lang="en-US" sz="1200" dirty="0">
                <a:solidFill>
                  <a:srgbClr val="FFFF00"/>
                </a:solidFill>
              </a:rPr>
              <a:t>PLICAÇÕES</a:t>
            </a:r>
          </a:p>
        </p:txBody>
      </p:sp>
    </p:spTree>
    <p:extLst>
      <p:ext uri="{BB962C8B-B14F-4D97-AF65-F5344CB8AC3E}">
        <p14:creationId xmlns:p14="http://schemas.microsoft.com/office/powerpoint/2010/main" val="140633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25" name="Picture 9"/>
          <p:cNvPicPr>
            <a:picLocks noChangeAspect="1" noChangeArrowheads="1"/>
          </p:cNvPicPr>
          <p:nvPr/>
        </p:nvPicPr>
        <p:blipFill>
          <a:blip r:embed="rId3"/>
          <a:srcRect/>
          <a:stretch>
            <a:fillRect/>
          </a:stretch>
        </p:blipFill>
        <p:spPr bwMode="auto">
          <a:xfrm>
            <a:off x="5552154" y="2517180"/>
            <a:ext cx="3292663" cy="4114800"/>
          </a:xfrm>
          <a:prstGeom prst="rect">
            <a:avLst/>
          </a:prstGeom>
          <a:noFill/>
          <a:ln w="9525">
            <a:noFill/>
            <a:miter lim="800000"/>
            <a:headEnd/>
            <a:tailEnd/>
          </a:ln>
        </p:spPr>
      </p:pic>
      <p:pic>
        <p:nvPicPr>
          <p:cNvPr id="214027" name="Picture 11"/>
          <p:cNvPicPr>
            <a:picLocks noChangeAspect="1" noChangeArrowheads="1"/>
          </p:cNvPicPr>
          <p:nvPr/>
        </p:nvPicPr>
        <p:blipFill>
          <a:blip r:embed="rId4"/>
          <a:srcRect/>
          <a:stretch>
            <a:fillRect/>
          </a:stretch>
        </p:blipFill>
        <p:spPr bwMode="auto">
          <a:xfrm>
            <a:off x="5549105" y="2517180"/>
            <a:ext cx="3292663" cy="4114800"/>
          </a:xfrm>
          <a:prstGeom prst="rect">
            <a:avLst/>
          </a:prstGeom>
          <a:noFill/>
          <a:ln w="9525">
            <a:noFill/>
            <a:miter lim="800000"/>
            <a:headEnd/>
            <a:tailEnd/>
          </a:ln>
        </p:spPr>
      </p:pic>
      <p:pic>
        <p:nvPicPr>
          <p:cNvPr id="214029" name="Picture 13"/>
          <p:cNvPicPr>
            <a:picLocks noChangeAspect="1" noChangeArrowheads="1"/>
          </p:cNvPicPr>
          <p:nvPr/>
        </p:nvPicPr>
        <p:blipFill>
          <a:blip r:embed="rId5"/>
          <a:srcRect/>
          <a:stretch>
            <a:fillRect/>
          </a:stretch>
        </p:blipFill>
        <p:spPr bwMode="auto">
          <a:xfrm>
            <a:off x="5549105" y="2517180"/>
            <a:ext cx="3292663" cy="4114800"/>
          </a:xfrm>
          <a:prstGeom prst="rect">
            <a:avLst/>
          </a:prstGeom>
          <a:noFill/>
          <a:ln w="9525">
            <a:noFill/>
            <a:miter lim="800000"/>
            <a:headEnd/>
            <a:tailEnd/>
          </a:ln>
        </p:spPr>
      </p:pic>
      <p:pic>
        <p:nvPicPr>
          <p:cNvPr id="214030" name="Picture 14"/>
          <p:cNvPicPr>
            <a:picLocks noChangeAspect="1" noChangeArrowheads="1"/>
          </p:cNvPicPr>
          <p:nvPr/>
        </p:nvPicPr>
        <p:blipFill>
          <a:blip r:embed="rId6"/>
          <a:srcRect/>
          <a:stretch>
            <a:fillRect/>
          </a:stretch>
        </p:blipFill>
        <p:spPr bwMode="auto">
          <a:xfrm>
            <a:off x="5549105" y="2517180"/>
            <a:ext cx="3292663" cy="4114800"/>
          </a:xfrm>
          <a:prstGeom prst="rect">
            <a:avLst/>
          </a:prstGeom>
          <a:noFill/>
          <a:ln w="9525">
            <a:noFill/>
            <a:miter lim="800000"/>
            <a:headEnd/>
            <a:tailEnd/>
          </a:ln>
        </p:spPr>
      </p:pic>
      <p:sp>
        <p:nvSpPr>
          <p:cNvPr id="23" name="Rectangle 22"/>
          <p:cNvSpPr/>
          <p:nvPr/>
        </p:nvSpPr>
        <p:spPr>
          <a:xfrm>
            <a:off x="5549105" y="2517180"/>
            <a:ext cx="3292663" cy="41148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381001" y="2750798"/>
            <a:ext cx="3519243" cy="585174"/>
          </a:xfrm>
          <a:prstGeom prst="roundRect">
            <a:avLst/>
          </a:prstGeom>
          <a:solidFill>
            <a:schemeClr val="accent3">
              <a:lumMod val="60000"/>
              <a:lumOff val="4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TextBox 10"/>
          <p:cNvSpPr txBox="1"/>
          <p:nvPr/>
        </p:nvSpPr>
        <p:spPr>
          <a:xfrm>
            <a:off x="546266" y="2705363"/>
            <a:ext cx="3353978" cy="400110"/>
          </a:xfrm>
          <a:prstGeom prst="rect">
            <a:avLst/>
          </a:prstGeom>
          <a:noFill/>
        </p:spPr>
        <p:txBody>
          <a:bodyPr wrap="none" rtlCol="0">
            <a:spAutoFit/>
          </a:bodyPr>
          <a:lstStyle/>
          <a:p>
            <a:r>
              <a:rPr lang="en-US" sz="2000" dirty="0" err="1"/>
              <a:t>Intervenção</a:t>
            </a:r>
            <a:r>
              <a:rPr lang="en-US" sz="2000" dirty="0"/>
              <a:t> da </a:t>
            </a:r>
            <a:r>
              <a:rPr lang="en-US" sz="2000" dirty="0" err="1"/>
              <a:t>Espiritualidade</a:t>
            </a:r>
            <a:endParaRPr lang="en-US" sz="2000" dirty="0"/>
          </a:p>
        </p:txBody>
      </p:sp>
      <p:sp>
        <p:nvSpPr>
          <p:cNvPr id="12" name="Rounded Rectangle 11"/>
          <p:cNvSpPr/>
          <p:nvPr/>
        </p:nvSpPr>
        <p:spPr>
          <a:xfrm>
            <a:off x="381001" y="3832718"/>
            <a:ext cx="3519243" cy="585174"/>
          </a:xfrm>
          <a:prstGeom prst="roundRect">
            <a:avLst/>
          </a:prstGeom>
          <a:solidFill>
            <a:schemeClr val="accent6">
              <a:lumMod val="40000"/>
              <a:lumOff val="6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TextBox 12"/>
          <p:cNvSpPr txBox="1"/>
          <p:nvPr/>
        </p:nvSpPr>
        <p:spPr>
          <a:xfrm>
            <a:off x="546266" y="3857068"/>
            <a:ext cx="2245615" cy="400110"/>
          </a:xfrm>
          <a:prstGeom prst="rect">
            <a:avLst/>
          </a:prstGeom>
          <a:noFill/>
        </p:spPr>
        <p:txBody>
          <a:bodyPr wrap="none" rtlCol="0">
            <a:spAutoFit/>
          </a:bodyPr>
          <a:lstStyle/>
          <a:p>
            <a:r>
              <a:rPr lang="en-US" sz="2000" dirty="0" err="1"/>
              <a:t>InterferêncIa</a:t>
            </a:r>
            <a:r>
              <a:rPr lang="en-US" sz="2000" dirty="0"/>
              <a:t> da Luz</a:t>
            </a:r>
          </a:p>
        </p:txBody>
      </p:sp>
      <p:sp>
        <p:nvSpPr>
          <p:cNvPr id="14" name="Rounded Rectangle 13"/>
          <p:cNvSpPr/>
          <p:nvPr/>
        </p:nvSpPr>
        <p:spPr>
          <a:xfrm>
            <a:off x="381001" y="986432"/>
            <a:ext cx="2833706" cy="5159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PASSE: TRATAMENTO</a:t>
            </a:r>
          </a:p>
        </p:txBody>
      </p:sp>
      <p:sp>
        <p:nvSpPr>
          <p:cNvPr id="16" name="TextBox 15"/>
          <p:cNvSpPr txBox="1"/>
          <p:nvPr/>
        </p:nvSpPr>
        <p:spPr>
          <a:xfrm>
            <a:off x="6989073" y="284045"/>
            <a:ext cx="987244" cy="338554"/>
          </a:xfrm>
          <a:prstGeom prst="rect">
            <a:avLst/>
          </a:prstGeom>
          <a:noFill/>
        </p:spPr>
        <p:txBody>
          <a:bodyPr wrap="none" rtlCol="0">
            <a:spAutoFit/>
          </a:bodyPr>
          <a:lstStyle/>
          <a:p>
            <a:r>
              <a:rPr lang="en-US" sz="1600" dirty="0">
                <a:solidFill>
                  <a:srgbClr val="FFFF00"/>
                </a:solidFill>
              </a:rPr>
              <a:t>A</a:t>
            </a:r>
            <a:r>
              <a:rPr lang="en-US" sz="1200" dirty="0">
                <a:solidFill>
                  <a:srgbClr val="FFFF00"/>
                </a:solidFill>
              </a:rPr>
              <a:t>PLICAÇÕES</a:t>
            </a:r>
          </a:p>
        </p:txBody>
      </p:sp>
    </p:spTree>
    <p:extLst>
      <p:ext uri="{BB962C8B-B14F-4D97-AF65-F5344CB8AC3E}">
        <p14:creationId xmlns:p14="http://schemas.microsoft.com/office/powerpoint/2010/main" val="9421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027"/>
                                        </p:tgtEl>
                                        <p:attrNameLst>
                                          <p:attrName>style.visibility</p:attrName>
                                        </p:attrNameLst>
                                      </p:cBhvr>
                                      <p:to>
                                        <p:strVal val="visible"/>
                                      </p:to>
                                    </p:set>
                                    <p:animEffect transition="in" filter="fade">
                                      <p:cBhvr>
                                        <p:cTn id="7" dur="5000"/>
                                        <p:tgtEl>
                                          <p:spTgt spid="2140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40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4030"/>
                                        </p:tgtEl>
                                        <p:attrNameLst>
                                          <p:attrName>style.visibility</p:attrName>
                                        </p:attrNameLst>
                                      </p:cBhvr>
                                      <p:to>
                                        <p:strVal val="visible"/>
                                      </p:to>
                                    </p:set>
                                    <p:animEffect transition="in" filter="fade">
                                      <p:cBhvr>
                                        <p:cTn id="16" dur="5000"/>
                                        <p:tgtEl>
                                          <p:spTgt spid="214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1"/>
            <a:ext cx="8229600" cy="1487774"/>
          </a:xfrm>
        </p:spPr>
        <p:txBody>
          <a:bodyPr>
            <a:normAutofit/>
          </a:bodyPr>
          <a:lstStyle/>
          <a:p>
            <a:pPr>
              <a:buSzPct val="80000"/>
              <a:buFont typeface="Wingdings" charset="2"/>
              <a:buChar char="Ø"/>
            </a:pPr>
            <a:r>
              <a:rPr lang="en-US" sz="2000" dirty="0" err="1">
                <a:solidFill>
                  <a:srgbClr val="C00000"/>
                </a:solidFill>
              </a:rPr>
              <a:t>Ectoplasma</a:t>
            </a:r>
            <a:r>
              <a:rPr lang="en-US" sz="2000" dirty="0">
                <a:solidFill>
                  <a:srgbClr val="C00000"/>
                </a:solidFill>
              </a:rPr>
              <a:t> </a:t>
            </a:r>
            <a:r>
              <a:rPr lang="en-US" sz="2000" dirty="0" err="1">
                <a:solidFill>
                  <a:srgbClr val="C00000"/>
                </a:solidFill>
              </a:rPr>
              <a:t>não</a:t>
            </a:r>
            <a:r>
              <a:rPr lang="en-US" sz="2000" dirty="0">
                <a:solidFill>
                  <a:srgbClr val="C00000"/>
                </a:solidFill>
              </a:rPr>
              <a:t> é </a:t>
            </a:r>
            <a:r>
              <a:rPr lang="en-US" sz="2000" dirty="0" err="1">
                <a:solidFill>
                  <a:srgbClr val="C00000"/>
                </a:solidFill>
              </a:rPr>
              <a:t>bom</a:t>
            </a:r>
            <a:r>
              <a:rPr lang="en-US" sz="2000" dirty="0">
                <a:solidFill>
                  <a:srgbClr val="C00000"/>
                </a:solidFill>
              </a:rPr>
              <a:t> </a:t>
            </a:r>
            <a:r>
              <a:rPr lang="en-US" sz="2000" dirty="0" err="1">
                <a:solidFill>
                  <a:srgbClr val="C00000"/>
                </a:solidFill>
              </a:rPr>
              <a:t>nem</a:t>
            </a:r>
            <a:r>
              <a:rPr lang="en-US" sz="2000" dirty="0">
                <a:solidFill>
                  <a:srgbClr val="C00000"/>
                </a:solidFill>
              </a:rPr>
              <a:t> </a:t>
            </a:r>
            <a:r>
              <a:rPr lang="en-US" sz="2000" dirty="0" err="1">
                <a:solidFill>
                  <a:srgbClr val="C00000"/>
                </a:solidFill>
              </a:rPr>
              <a:t>ruim</a:t>
            </a:r>
            <a:r>
              <a:rPr lang="en-US" sz="2000" dirty="0">
                <a:solidFill>
                  <a:srgbClr val="C00000"/>
                </a:solidFill>
              </a:rPr>
              <a:t>?</a:t>
            </a:r>
          </a:p>
          <a:p>
            <a:pPr>
              <a:buSzPct val="80000"/>
              <a:buFont typeface="Wingdings" charset="2"/>
              <a:buChar char="Ø"/>
            </a:pPr>
            <a:endParaRPr lang="en-US" sz="2000" dirty="0">
              <a:solidFill>
                <a:srgbClr val="C00000"/>
              </a:solidFill>
            </a:endParaRPr>
          </a:p>
          <a:p>
            <a:pPr lvl="1" algn="just"/>
            <a:r>
              <a:rPr lang="en-US" sz="1800" dirty="0"/>
              <a:t>O </a:t>
            </a:r>
            <a:r>
              <a:rPr lang="en-US" sz="1800" dirty="0" err="1"/>
              <a:t>ectoplasma</a:t>
            </a:r>
            <a:r>
              <a:rPr lang="en-US" sz="1800" dirty="0"/>
              <a:t> é </a:t>
            </a:r>
            <a:r>
              <a:rPr lang="en-US" sz="1800" dirty="0" err="1"/>
              <a:t>uma</a:t>
            </a:r>
            <a:r>
              <a:rPr lang="en-US" sz="1800" dirty="0"/>
              <a:t> </a:t>
            </a:r>
            <a:r>
              <a:rPr lang="en-US" sz="1800" dirty="0" err="1"/>
              <a:t>energia</a:t>
            </a:r>
            <a:r>
              <a:rPr lang="en-US" sz="1800" dirty="0"/>
              <a:t> </a:t>
            </a:r>
            <a:r>
              <a:rPr lang="en-US" sz="1800" dirty="0" err="1"/>
              <a:t>cujo</a:t>
            </a:r>
            <a:r>
              <a:rPr lang="en-US" sz="1800" dirty="0"/>
              <a:t> </a:t>
            </a:r>
            <a:r>
              <a:rPr lang="en-US" sz="1800" dirty="0" err="1"/>
              <a:t>potencial</a:t>
            </a:r>
            <a:r>
              <a:rPr lang="en-US" sz="1800" dirty="0"/>
              <a:t> </a:t>
            </a:r>
            <a:r>
              <a:rPr lang="en-US" sz="1800" dirty="0" err="1"/>
              <a:t>pode</a:t>
            </a:r>
            <a:r>
              <a:rPr lang="en-US" sz="1800" dirty="0"/>
              <a:t> ser </a:t>
            </a:r>
            <a:r>
              <a:rPr lang="en-US" sz="1800" dirty="0" err="1"/>
              <a:t>utilizado</a:t>
            </a:r>
            <a:r>
              <a:rPr lang="en-US" sz="1800" dirty="0"/>
              <a:t> para </a:t>
            </a:r>
            <a:r>
              <a:rPr lang="en-US" sz="1800" dirty="0" err="1"/>
              <a:t>propósitos</a:t>
            </a:r>
            <a:r>
              <a:rPr lang="en-US" sz="1800" dirty="0"/>
              <a:t> </a:t>
            </a:r>
            <a:r>
              <a:rPr lang="en-US" sz="1800" dirty="0" err="1"/>
              <a:t>nobres</a:t>
            </a:r>
            <a:r>
              <a:rPr lang="en-US" sz="1800" dirty="0"/>
              <a:t> </a:t>
            </a:r>
            <a:r>
              <a:rPr lang="en-US" sz="1800" dirty="0" err="1"/>
              <a:t>ou</a:t>
            </a:r>
            <a:r>
              <a:rPr lang="en-US" sz="1800" dirty="0"/>
              <a:t> </a:t>
            </a:r>
            <a:r>
              <a:rPr lang="en-US" sz="1800" dirty="0" err="1"/>
              <a:t>não</a:t>
            </a:r>
            <a:r>
              <a:rPr lang="en-US" sz="1800" dirty="0"/>
              <a:t>, </a:t>
            </a:r>
            <a:r>
              <a:rPr lang="en-US" sz="1800" dirty="0" err="1"/>
              <a:t>dependendo</a:t>
            </a:r>
            <a:r>
              <a:rPr lang="en-US" sz="1800" dirty="0"/>
              <a:t> do </a:t>
            </a:r>
            <a:r>
              <a:rPr lang="en-US" sz="1800" dirty="0" err="1"/>
              <a:t>padrão</a:t>
            </a:r>
            <a:r>
              <a:rPr lang="en-US" sz="1800" dirty="0"/>
              <a:t> </a:t>
            </a:r>
            <a:r>
              <a:rPr lang="en-US" sz="1800" dirty="0" err="1"/>
              <a:t>vibratório</a:t>
            </a:r>
            <a:r>
              <a:rPr lang="en-US" sz="1800" dirty="0"/>
              <a:t> de </a:t>
            </a:r>
            <a:r>
              <a:rPr lang="en-US" sz="1800" dirty="0" err="1"/>
              <a:t>quem</a:t>
            </a:r>
            <a:r>
              <a:rPr lang="en-US" sz="1800" dirty="0"/>
              <a:t> o </a:t>
            </a:r>
            <a:r>
              <a:rPr lang="en-US" sz="1800" dirty="0" err="1"/>
              <a:t>retém</a:t>
            </a:r>
            <a:r>
              <a:rPr lang="en-US" sz="1800" dirty="0"/>
              <a:t>.</a:t>
            </a:r>
          </a:p>
        </p:txBody>
      </p:sp>
      <p:pic>
        <p:nvPicPr>
          <p:cNvPr id="12493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76762" y="4373057"/>
            <a:ext cx="3246851" cy="2484943"/>
          </a:xfrm>
          <a:prstGeom prst="rect">
            <a:avLst/>
          </a:prstGeom>
          <a:noFill/>
          <a:ln w="9525">
            <a:noFill/>
            <a:miter lim="800000"/>
            <a:headEnd/>
            <a:tailEnd/>
          </a:ln>
        </p:spPr>
      </p:pic>
      <p:sp>
        <p:nvSpPr>
          <p:cNvPr id="6" name="Cloud Callout 5"/>
          <p:cNvSpPr/>
          <p:nvPr/>
        </p:nvSpPr>
        <p:spPr>
          <a:xfrm>
            <a:off x="1866900" y="4191000"/>
            <a:ext cx="2057400" cy="1752600"/>
          </a:xfrm>
          <a:prstGeom prst="cloudCallout">
            <a:avLst>
              <a:gd name="adj1" fmla="val 101389"/>
              <a:gd name="adj2" fmla="val -6444"/>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TextBox 7"/>
          <p:cNvSpPr txBox="1"/>
          <p:nvPr/>
        </p:nvSpPr>
        <p:spPr>
          <a:xfrm>
            <a:off x="8139530" y="284045"/>
            <a:ext cx="1002423" cy="338554"/>
          </a:xfrm>
          <a:prstGeom prst="rect">
            <a:avLst/>
          </a:prstGeom>
          <a:noFill/>
        </p:spPr>
        <p:txBody>
          <a:bodyPr wrap="none" rtlCol="0">
            <a:spAutoFit/>
          </a:bodyPr>
          <a:lstStyle/>
          <a:p>
            <a:r>
              <a:rPr lang="en-US" sz="1600" dirty="0">
                <a:solidFill>
                  <a:srgbClr val="FFFF00"/>
                </a:solidFill>
              </a:rPr>
              <a:t>C</a:t>
            </a:r>
            <a:r>
              <a:rPr lang="en-US" sz="1200" dirty="0">
                <a:solidFill>
                  <a:srgbClr val="FFFF00"/>
                </a:solidFill>
              </a:rPr>
              <a:t>ONCLUSÃO</a:t>
            </a:r>
          </a:p>
        </p:txBody>
      </p:sp>
    </p:spTree>
    <p:extLst>
      <p:ext uri="{BB962C8B-B14F-4D97-AF65-F5344CB8AC3E}">
        <p14:creationId xmlns:p14="http://schemas.microsoft.com/office/powerpoint/2010/main" val="301156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857123D-DD92-48C5-36CE-BA27D16DCE3F}"/>
              </a:ext>
            </a:extLst>
          </p:cNvPr>
          <p:cNvSpPr txBox="1"/>
          <p:nvPr/>
        </p:nvSpPr>
        <p:spPr>
          <a:xfrm>
            <a:off x="2998033" y="1109272"/>
            <a:ext cx="3342806" cy="461665"/>
          </a:xfrm>
          <a:prstGeom prst="rect">
            <a:avLst/>
          </a:prstGeom>
          <a:noFill/>
        </p:spPr>
        <p:txBody>
          <a:bodyPr wrap="square" rtlCol="0">
            <a:spAutoFit/>
          </a:bodyPr>
          <a:lstStyle/>
          <a:p>
            <a:r>
              <a:rPr lang="pt-BR" sz="2400" b="1" dirty="0"/>
              <a:t>TERAPIA ECTOPLÁSMICA</a:t>
            </a:r>
          </a:p>
        </p:txBody>
      </p:sp>
      <p:sp>
        <p:nvSpPr>
          <p:cNvPr id="3" name="CaixaDeTexto 2">
            <a:extLst>
              <a:ext uri="{FF2B5EF4-FFF2-40B4-BE49-F238E27FC236}">
                <a16:creationId xmlns:a16="http://schemas.microsoft.com/office/drawing/2014/main" id="{A64642B1-9A86-D1A6-9BB2-F7277CDEE95F}"/>
              </a:ext>
            </a:extLst>
          </p:cNvPr>
          <p:cNvSpPr txBox="1"/>
          <p:nvPr/>
        </p:nvSpPr>
        <p:spPr>
          <a:xfrm>
            <a:off x="-14990" y="1813809"/>
            <a:ext cx="8874177" cy="646331"/>
          </a:xfrm>
          <a:prstGeom prst="rect">
            <a:avLst/>
          </a:prstGeom>
          <a:noFill/>
        </p:spPr>
        <p:txBody>
          <a:bodyPr wrap="square" rtlCol="0">
            <a:spAutoFit/>
          </a:bodyPr>
          <a:lstStyle/>
          <a:p>
            <a:r>
              <a:rPr lang="pt-BR" dirty="0"/>
              <a:t>TRATAMENTO DE DOENÇAS E DE DISTÚRBIOS PSÍQUICOS COM O EMPREGO DE RECURSOS ECTOPLÁSMICOS. </a:t>
            </a:r>
          </a:p>
        </p:txBody>
      </p:sp>
      <p:graphicFrame>
        <p:nvGraphicFramePr>
          <p:cNvPr id="4" name="Tabela 4">
            <a:extLst>
              <a:ext uri="{FF2B5EF4-FFF2-40B4-BE49-F238E27FC236}">
                <a16:creationId xmlns:a16="http://schemas.microsoft.com/office/drawing/2014/main" id="{E2F2A345-5188-8269-FDBA-0C459EEA15E3}"/>
              </a:ext>
            </a:extLst>
          </p:cNvPr>
          <p:cNvGraphicFramePr>
            <a:graphicFrameLocks noGrp="1"/>
          </p:cNvGraphicFramePr>
          <p:nvPr>
            <p:extLst>
              <p:ext uri="{D42A27DB-BD31-4B8C-83A1-F6EECF244321}">
                <p14:modId xmlns:p14="http://schemas.microsoft.com/office/powerpoint/2010/main" val="90255481"/>
              </p:ext>
            </p:extLst>
          </p:nvPr>
        </p:nvGraphicFramePr>
        <p:xfrm>
          <a:off x="409731" y="2774971"/>
          <a:ext cx="5176604" cy="3709168"/>
        </p:xfrm>
        <a:graphic>
          <a:graphicData uri="http://schemas.openxmlformats.org/drawingml/2006/table">
            <a:tbl>
              <a:tblPr firstRow="1" bandRow="1">
                <a:tableStyleId>{5C22544A-7EE6-4342-B048-85BDC9FD1C3A}</a:tableStyleId>
              </a:tblPr>
              <a:tblGrid>
                <a:gridCol w="5176604">
                  <a:extLst>
                    <a:ext uri="{9D8B030D-6E8A-4147-A177-3AD203B41FA5}">
                      <a16:colId xmlns:a16="http://schemas.microsoft.com/office/drawing/2014/main" val="2215643004"/>
                    </a:ext>
                  </a:extLst>
                </a:gridCol>
              </a:tblGrid>
              <a:tr h="619076">
                <a:tc>
                  <a:txBody>
                    <a:bodyPr/>
                    <a:lstStyle/>
                    <a:p>
                      <a:r>
                        <a:rPr lang="pt-BR" sz="2400" dirty="0">
                          <a:ln>
                            <a:solidFill>
                              <a:sysClr val="windowText" lastClr="000000"/>
                            </a:solidFill>
                          </a:ln>
                          <a:solidFill>
                            <a:sysClr val="windowText" lastClr="000000"/>
                          </a:solidFill>
                        </a:rPr>
                        <a:t>PSICOCIRURGIA</a:t>
                      </a:r>
                    </a:p>
                  </a:txBody>
                  <a:tcPr/>
                </a:tc>
                <a:extLst>
                  <a:ext uri="{0D108BD9-81ED-4DB2-BD59-A6C34878D82A}">
                    <a16:rowId xmlns:a16="http://schemas.microsoft.com/office/drawing/2014/main" val="3999989438"/>
                  </a:ext>
                </a:extLst>
              </a:tr>
              <a:tr h="772523">
                <a:tc>
                  <a:txBody>
                    <a:bodyPr/>
                    <a:lstStyle/>
                    <a:p>
                      <a:r>
                        <a:rPr lang="pt-BR" sz="2400" b="1" dirty="0"/>
                        <a:t>CIRURGIA ESPIRITUAL DIRETA</a:t>
                      </a:r>
                    </a:p>
                  </a:txBody>
                  <a:tcPr/>
                </a:tc>
                <a:extLst>
                  <a:ext uri="{0D108BD9-81ED-4DB2-BD59-A6C34878D82A}">
                    <a16:rowId xmlns:a16="http://schemas.microsoft.com/office/drawing/2014/main" val="72022317"/>
                  </a:ext>
                </a:extLst>
              </a:tr>
              <a:tr h="772523">
                <a:tc>
                  <a:txBody>
                    <a:bodyPr/>
                    <a:lstStyle/>
                    <a:p>
                      <a:r>
                        <a:rPr lang="pt-BR" sz="2400" b="1" dirty="0"/>
                        <a:t>PASSE</a:t>
                      </a:r>
                    </a:p>
                  </a:txBody>
                  <a:tcPr/>
                </a:tc>
                <a:extLst>
                  <a:ext uri="{0D108BD9-81ED-4DB2-BD59-A6C34878D82A}">
                    <a16:rowId xmlns:a16="http://schemas.microsoft.com/office/drawing/2014/main" val="3437618242"/>
                  </a:ext>
                </a:extLst>
              </a:tr>
              <a:tr h="772523">
                <a:tc>
                  <a:txBody>
                    <a:bodyPr/>
                    <a:lstStyle/>
                    <a:p>
                      <a:r>
                        <a:rPr lang="pt-BR" sz="2400" b="1" dirty="0"/>
                        <a:t>FLUIDIFICAÇÃO DE ÁGUA E DE OBJETOS</a:t>
                      </a:r>
                    </a:p>
                  </a:txBody>
                  <a:tcPr/>
                </a:tc>
                <a:extLst>
                  <a:ext uri="{0D108BD9-81ED-4DB2-BD59-A6C34878D82A}">
                    <a16:rowId xmlns:a16="http://schemas.microsoft.com/office/drawing/2014/main" val="1327856082"/>
                  </a:ext>
                </a:extLst>
              </a:tr>
              <a:tr h="772523">
                <a:tc>
                  <a:txBody>
                    <a:bodyPr/>
                    <a:lstStyle/>
                    <a:p>
                      <a:r>
                        <a:rPr lang="pt-BR" sz="2400" b="1" dirty="0"/>
                        <a:t>AUXÍLIO VIBRATÓRIO EM GRUPO</a:t>
                      </a:r>
                    </a:p>
                  </a:txBody>
                  <a:tcPr/>
                </a:tc>
                <a:extLst>
                  <a:ext uri="{0D108BD9-81ED-4DB2-BD59-A6C34878D82A}">
                    <a16:rowId xmlns:a16="http://schemas.microsoft.com/office/drawing/2014/main" val="2297382570"/>
                  </a:ext>
                </a:extLst>
              </a:tr>
            </a:tbl>
          </a:graphicData>
        </a:graphic>
      </p:graphicFrame>
    </p:spTree>
    <p:extLst>
      <p:ext uri="{BB962C8B-B14F-4D97-AF65-F5344CB8AC3E}">
        <p14:creationId xmlns:p14="http://schemas.microsoft.com/office/powerpoint/2010/main" val="2890331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a:extLst>
              <a:ext uri="{FF2B5EF4-FFF2-40B4-BE49-F238E27FC236}">
                <a16:creationId xmlns:a16="http://schemas.microsoft.com/office/drawing/2014/main" id="{5154E572-A0B1-66E9-7D42-78F01598630F}"/>
              </a:ext>
            </a:extLst>
          </p:cNvPr>
          <p:cNvPicPr>
            <a:picLocks noChangeAspect="1"/>
          </p:cNvPicPr>
          <p:nvPr/>
        </p:nvPicPr>
        <p:blipFill>
          <a:blip r:embed="rId3"/>
          <a:stretch>
            <a:fillRect/>
          </a:stretch>
        </p:blipFill>
        <p:spPr>
          <a:xfrm>
            <a:off x="685800" y="990600"/>
            <a:ext cx="7772400" cy="5738906"/>
          </a:xfrm>
          <a:prstGeom prst="rect">
            <a:avLst/>
          </a:prstGeom>
        </p:spPr>
      </p:pic>
    </p:spTree>
    <p:extLst>
      <p:ext uri="{BB962C8B-B14F-4D97-AF65-F5344CB8AC3E}">
        <p14:creationId xmlns:p14="http://schemas.microsoft.com/office/powerpoint/2010/main" val="106799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1146"/>
            <a:ext cx="1604823" cy="5950811"/>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Rectangle 2"/>
          <p:cNvSpPr/>
          <p:nvPr/>
        </p:nvSpPr>
        <p:spPr>
          <a:xfrm>
            <a:off x="0" y="2177251"/>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DEFINIÇÃO</a:t>
            </a:r>
          </a:p>
        </p:txBody>
      </p:sp>
      <p:sp>
        <p:nvSpPr>
          <p:cNvPr id="4" name="Rectangle 3"/>
          <p:cNvSpPr/>
          <p:nvPr/>
        </p:nvSpPr>
        <p:spPr>
          <a:xfrm>
            <a:off x="0" y="3098399"/>
            <a:ext cx="1604823" cy="446617"/>
          </a:xfrm>
          <a:prstGeom prst="rect">
            <a:avLst/>
          </a:prstGeom>
          <a:solidFill>
            <a:srgbClr val="800000"/>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APARÊNCIA</a:t>
            </a:r>
          </a:p>
        </p:txBody>
      </p:sp>
      <p:sp>
        <p:nvSpPr>
          <p:cNvPr id="5" name="Rectangle 4"/>
          <p:cNvSpPr/>
          <p:nvPr/>
        </p:nvSpPr>
        <p:spPr>
          <a:xfrm>
            <a:off x="0" y="3558973"/>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CARACTERÍSTICAS</a:t>
            </a:r>
          </a:p>
        </p:txBody>
      </p:sp>
      <p:sp>
        <p:nvSpPr>
          <p:cNvPr id="6" name="Rectangle 5"/>
          <p:cNvSpPr/>
          <p:nvPr/>
        </p:nvSpPr>
        <p:spPr>
          <a:xfrm>
            <a:off x="0" y="4018424"/>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PERCEPÇÃO</a:t>
            </a:r>
          </a:p>
        </p:txBody>
      </p:sp>
      <p:sp>
        <p:nvSpPr>
          <p:cNvPr id="7" name="Rectangle 6"/>
          <p:cNvSpPr/>
          <p:nvPr/>
        </p:nvSpPr>
        <p:spPr>
          <a:xfrm>
            <a:off x="0" y="2637825"/>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HISTÓRICO</a:t>
            </a:r>
          </a:p>
        </p:txBody>
      </p:sp>
      <p:sp>
        <p:nvSpPr>
          <p:cNvPr id="8" name="Rectangle 7"/>
          <p:cNvSpPr/>
          <p:nvPr/>
        </p:nvSpPr>
        <p:spPr>
          <a:xfrm>
            <a:off x="0" y="4478998"/>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FORMAÇÃO</a:t>
            </a:r>
          </a:p>
        </p:txBody>
      </p:sp>
      <p:sp>
        <p:nvSpPr>
          <p:cNvPr id="9" name="Rectangle 8"/>
          <p:cNvSpPr/>
          <p:nvPr/>
        </p:nvSpPr>
        <p:spPr>
          <a:xfrm>
            <a:off x="0" y="4937330"/>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ESTUDO</a:t>
            </a:r>
          </a:p>
        </p:txBody>
      </p:sp>
      <p:sp>
        <p:nvSpPr>
          <p:cNvPr id="24" name="TextBox 23"/>
          <p:cNvSpPr txBox="1"/>
          <p:nvPr/>
        </p:nvSpPr>
        <p:spPr>
          <a:xfrm>
            <a:off x="3712026" y="1411021"/>
            <a:ext cx="3018775" cy="369332"/>
          </a:xfrm>
          <a:prstGeom prst="rect">
            <a:avLst/>
          </a:prstGeom>
          <a:noFill/>
        </p:spPr>
        <p:txBody>
          <a:bodyPr wrap="none" rtlCol="0">
            <a:spAutoFit/>
          </a:bodyPr>
          <a:lstStyle/>
          <a:p>
            <a:r>
              <a:rPr lang="en-US" dirty="0" err="1"/>
              <a:t>Aparência</a:t>
            </a:r>
            <a:r>
              <a:rPr lang="en-US" dirty="0"/>
              <a:t> </a:t>
            </a:r>
            <a:r>
              <a:rPr lang="en-US" dirty="0" err="1"/>
              <a:t>segundo</a:t>
            </a:r>
            <a:r>
              <a:rPr lang="en-US" dirty="0"/>
              <a:t> André Luiz</a:t>
            </a:r>
          </a:p>
        </p:txBody>
      </p:sp>
      <p:cxnSp>
        <p:nvCxnSpPr>
          <p:cNvPr id="25" name="Straight Connector 24"/>
          <p:cNvCxnSpPr/>
          <p:nvPr/>
        </p:nvCxnSpPr>
        <p:spPr>
          <a:xfrm>
            <a:off x="3712026" y="1780353"/>
            <a:ext cx="523683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725981" y="1838337"/>
            <a:ext cx="4647689" cy="646331"/>
          </a:xfrm>
          <a:prstGeom prst="rect">
            <a:avLst/>
          </a:prstGeom>
          <a:noFill/>
        </p:spPr>
        <p:txBody>
          <a:bodyPr wrap="none" rtlCol="0">
            <a:spAutoFit/>
          </a:bodyPr>
          <a:lstStyle/>
          <a:p>
            <a:r>
              <a:rPr lang="en-US" dirty="0"/>
              <a:t>Pasta </a:t>
            </a:r>
            <a:r>
              <a:rPr lang="en-US" dirty="0" err="1"/>
              <a:t>flexível</a:t>
            </a:r>
            <a:r>
              <a:rPr lang="en-US" dirty="0"/>
              <a:t> à </a:t>
            </a:r>
            <a:r>
              <a:rPr lang="en-US" dirty="0" err="1"/>
              <a:t>maneira</a:t>
            </a:r>
            <a:r>
              <a:rPr lang="en-US" dirty="0"/>
              <a:t> de </a:t>
            </a:r>
            <a:r>
              <a:rPr lang="en-US" dirty="0" err="1"/>
              <a:t>uma</a:t>
            </a:r>
            <a:r>
              <a:rPr lang="en-US" dirty="0"/>
              <a:t> </a:t>
            </a:r>
            <a:r>
              <a:rPr lang="en-US" dirty="0" err="1"/>
              <a:t>geléia</a:t>
            </a:r>
            <a:r>
              <a:rPr lang="en-US" dirty="0"/>
              <a:t> </a:t>
            </a:r>
            <a:r>
              <a:rPr lang="en-US" dirty="0" err="1"/>
              <a:t>viscosa</a:t>
            </a:r>
            <a:r>
              <a:rPr lang="en-US" dirty="0"/>
              <a:t> e</a:t>
            </a:r>
            <a:br>
              <a:rPr lang="en-US" dirty="0"/>
            </a:br>
            <a:r>
              <a:rPr lang="en-US" dirty="0"/>
              <a:t>semilíquida</a:t>
            </a:r>
          </a:p>
        </p:txBody>
      </p:sp>
      <p:pic>
        <p:nvPicPr>
          <p:cNvPr id="18"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10753" y="1190350"/>
            <a:ext cx="1401273" cy="381609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5" name="TextBox 14"/>
          <p:cNvSpPr txBox="1"/>
          <p:nvPr/>
        </p:nvSpPr>
        <p:spPr>
          <a:xfrm>
            <a:off x="3926168" y="284045"/>
            <a:ext cx="1264038" cy="338554"/>
          </a:xfrm>
          <a:prstGeom prst="rect">
            <a:avLst/>
          </a:prstGeom>
          <a:noFill/>
        </p:spPr>
        <p:txBody>
          <a:bodyPr wrap="none" rtlCol="0">
            <a:spAutoFit/>
          </a:bodyPr>
          <a:lstStyle/>
          <a:p>
            <a:r>
              <a:rPr lang="en-US" sz="1600" dirty="0">
                <a:solidFill>
                  <a:srgbClr val="FFFF00"/>
                </a:solidFill>
              </a:rPr>
              <a:t>G</a:t>
            </a:r>
            <a:r>
              <a:rPr lang="en-US" sz="1200" dirty="0">
                <a:solidFill>
                  <a:srgbClr val="FFFF00"/>
                </a:solidFill>
              </a:rPr>
              <a:t>ENERALIDADES</a:t>
            </a:r>
          </a:p>
        </p:txBody>
      </p:sp>
      <p:sp>
        <p:nvSpPr>
          <p:cNvPr id="10" name="CaixaDeTexto 9">
            <a:extLst>
              <a:ext uri="{FF2B5EF4-FFF2-40B4-BE49-F238E27FC236}">
                <a16:creationId xmlns:a16="http://schemas.microsoft.com/office/drawing/2014/main" id="{E6BAE1C5-0E32-F22E-023C-E54F42B17CAD}"/>
              </a:ext>
            </a:extLst>
          </p:cNvPr>
          <p:cNvSpPr txBox="1"/>
          <p:nvPr/>
        </p:nvSpPr>
        <p:spPr>
          <a:xfrm>
            <a:off x="3011389" y="4390377"/>
            <a:ext cx="6100997" cy="2554545"/>
          </a:xfrm>
          <a:prstGeom prst="rect">
            <a:avLst/>
          </a:prstGeom>
          <a:noFill/>
        </p:spPr>
        <p:txBody>
          <a:bodyPr wrap="square" rtlCol="0">
            <a:spAutoFit/>
          </a:bodyPr>
          <a:lstStyle/>
          <a:p>
            <a:pPr algn="just"/>
            <a:r>
              <a:rPr lang="pt-BR" sz="2000" dirty="0"/>
              <a:t>O pesquisador </a:t>
            </a:r>
            <a:r>
              <a:rPr lang="pt-BR" sz="2000" dirty="0" err="1"/>
              <a:t>Lebiedezinsky</a:t>
            </a:r>
            <a:r>
              <a:rPr lang="pt-BR" sz="2000" dirty="0"/>
              <a:t> conseguir separar de um médium 0,101 gramas de ectoplasma (diâmetro de 10,5 mm).</a:t>
            </a:r>
          </a:p>
          <a:p>
            <a:pPr algn="just"/>
            <a:r>
              <a:rPr lang="pt-BR" sz="2000" dirty="0"/>
              <a:t>Resultados: uma substância albuminoide com corpo gorduroso e células humanas, das quais um  número avantajado e anômalo de leucócitos. Na aparência, lembrou um líquido linfático e o líquido esbranquiçado que constitui  a última fase da digestão (quilo).</a:t>
            </a:r>
          </a:p>
        </p:txBody>
      </p:sp>
      <p:pic>
        <p:nvPicPr>
          <p:cNvPr id="2050" name="Picture 2" descr="Ver a imagem de origem">
            <a:extLst>
              <a:ext uri="{FF2B5EF4-FFF2-40B4-BE49-F238E27FC236}">
                <a16:creationId xmlns:a16="http://schemas.microsoft.com/office/drawing/2014/main" id="{A423D33C-8355-BA55-BCE1-F0DEBDC4A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625" y="2444193"/>
            <a:ext cx="1168352" cy="192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95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1146"/>
            <a:ext cx="1604823" cy="5950811"/>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Rectangle 2"/>
          <p:cNvSpPr/>
          <p:nvPr/>
        </p:nvSpPr>
        <p:spPr>
          <a:xfrm>
            <a:off x="0" y="2177251"/>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DEFINIÇÃO</a:t>
            </a:r>
          </a:p>
        </p:txBody>
      </p:sp>
      <p:sp>
        <p:nvSpPr>
          <p:cNvPr id="4" name="Rectangle 3"/>
          <p:cNvSpPr/>
          <p:nvPr/>
        </p:nvSpPr>
        <p:spPr>
          <a:xfrm>
            <a:off x="0" y="3098399"/>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APARÊNCIA</a:t>
            </a:r>
          </a:p>
        </p:txBody>
      </p:sp>
      <p:sp>
        <p:nvSpPr>
          <p:cNvPr id="5" name="Rectangle 4"/>
          <p:cNvSpPr/>
          <p:nvPr/>
        </p:nvSpPr>
        <p:spPr>
          <a:xfrm>
            <a:off x="0" y="3558973"/>
            <a:ext cx="1604823" cy="446617"/>
          </a:xfrm>
          <a:prstGeom prst="rect">
            <a:avLst/>
          </a:prstGeom>
          <a:solidFill>
            <a:srgbClr val="800000"/>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CARACTERÍSTICAS</a:t>
            </a:r>
          </a:p>
        </p:txBody>
      </p:sp>
      <p:sp>
        <p:nvSpPr>
          <p:cNvPr id="6" name="Rectangle 5"/>
          <p:cNvSpPr/>
          <p:nvPr/>
        </p:nvSpPr>
        <p:spPr>
          <a:xfrm>
            <a:off x="0" y="4018424"/>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PERCEPÇÃO</a:t>
            </a:r>
          </a:p>
        </p:txBody>
      </p:sp>
      <p:sp>
        <p:nvSpPr>
          <p:cNvPr id="7" name="Rectangle 6"/>
          <p:cNvSpPr/>
          <p:nvPr/>
        </p:nvSpPr>
        <p:spPr>
          <a:xfrm>
            <a:off x="0" y="2637825"/>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HISTÓRICO</a:t>
            </a:r>
          </a:p>
        </p:txBody>
      </p:sp>
      <p:sp>
        <p:nvSpPr>
          <p:cNvPr id="8" name="Rectangle 7"/>
          <p:cNvSpPr/>
          <p:nvPr/>
        </p:nvSpPr>
        <p:spPr>
          <a:xfrm>
            <a:off x="0" y="4478998"/>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FORMAÇÃO</a:t>
            </a:r>
          </a:p>
        </p:txBody>
      </p:sp>
      <p:sp>
        <p:nvSpPr>
          <p:cNvPr id="9" name="Rectangle 8"/>
          <p:cNvSpPr/>
          <p:nvPr/>
        </p:nvSpPr>
        <p:spPr>
          <a:xfrm>
            <a:off x="0" y="4937330"/>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ESTUDO</a:t>
            </a:r>
          </a:p>
        </p:txBody>
      </p:sp>
      <p:sp>
        <p:nvSpPr>
          <p:cNvPr id="24" name="TextBox 23"/>
          <p:cNvSpPr txBox="1"/>
          <p:nvPr/>
        </p:nvSpPr>
        <p:spPr>
          <a:xfrm>
            <a:off x="3712026" y="1411021"/>
            <a:ext cx="2159929" cy="369332"/>
          </a:xfrm>
          <a:prstGeom prst="rect">
            <a:avLst/>
          </a:prstGeom>
          <a:noFill/>
        </p:spPr>
        <p:txBody>
          <a:bodyPr wrap="none" rtlCol="0">
            <a:spAutoFit/>
          </a:bodyPr>
          <a:lstStyle/>
          <a:p>
            <a:r>
              <a:rPr lang="en-US" dirty="0" err="1"/>
              <a:t>Características</a:t>
            </a:r>
            <a:r>
              <a:rPr lang="en-US" dirty="0"/>
              <a:t> </a:t>
            </a:r>
            <a:r>
              <a:rPr lang="en-US" dirty="0" err="1"/>
              <a:t>gerais</a:t>
            </a:r>
            <a:endParaRPr lang="en-US" dirty="0"/>
          </a:p>
        </p:txBody>
      </p:sp>
      <p:cxnSp>
        <p:nvCxnSpPr>
          <p:cNvPr id="25" name="Straight Connector 24"/>
          <p:cNvCxnSpPr/>
          <p:nvPr/>
        </p:nvCxnSpPr>
        <p:spPr>
          <a:xfrm>
            <a:off x="3712026" y="1780353"/>
            <a:ext cx="523683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725981" y="1838337"/>
            <a:ext cx="2898037" cy="1477328"/>
          </a:xfrm>
          <a:prstGeom prst="rect">
            <a:avLst/>
          </a:prstGeom>
          <a:noFill/>
        </p:spPr>
        <p:txBody>
          <a:bodyPr wrap="none" rtlCol="0">
            <a:spAutoFit/>
          </a:bodyPr>
          <a:lstStyle/>
          <a:p>
            <a:pPr>
              <a:buSzPct val="80000"/>
            </a:pPr>
            <a:r>
              <a:rPr lang="en-US" dirty="0"/>
              <a:t>- </a:t>
            </a:r>
            <a:r>
              <a:rPr lang="en-US" dirty="0" err="1"/>
              <a:t>Ponderável</a:t>
            </a:r>
            <a:endParaRPr lang="en-US" dirty="0"/>
          </a:p>
          <a:p>
            <a:pPr marL="285750" indent="-285750">
              <a:buSzPct val="80000"/>
              <a:buFont typeface="Wingdings" charset="2"/>
              <a:buChar char="Ø"/>
            </a:pPr>
            <a:r>
              <a:rPr lang="en-US" dirty="0"/>
              <a:t>Frio, </a:t>
            </a:r>
            <a:r>
              <a:rPr lang="en-US" dirty="0" err="1"/>
              <a:t>úmido</a:t>
            </a:r>
            <a:r>
              <a:rPr lang="en-US" dirty="0"/>
              <a:t>, </a:t>
            </a:r>
            <a:r>
              <a:rPr lang="en-US" dirty="0" err="1"/>
              <a:t>viscoso</a:t>
            </a:r>
            <a:endParaRPr lang="en-US" dirty="0"/>
          </a:p>
          <a:p>
            <a:pPr marL="285750" indent="-285750">
              <a:buSzPct val="80000"/>
              <a:buFont typeface="Wingdings" charset="2"/>
              <a:buChar char="Ø"/>
            </a:pPr>
            <a:r>
              <a:rPr lang="en-US" dirty="0" err="1"/>
              <a:t>Semilíquido</a:t>
            </a:r>
            <a:endParaRPr lang="en-US" dirty="0"/>
          </a:p>
          <a:p>
            <a:pPr marL="285750" indent="-285750">
              <a:buSzPct val="80000"/>
              <a:buFont typeface="Wingdings" charset="2"/>
              <a:buChar char="Ø"/>
            </a:pPr>
            <a:r>
              <a:rPr lang="en-US" dirty="0" err="1"/>
              <a:t>Fácil</a:t>
            </a:r>
            <a:r>
              <a:rPr lang="en-US" dirty="0"/>
              <a:t> </a:t>
            </a:r>
            <a:r>
              <a:rPr lang="en-US" dirty="0" err="1"/>
              <a:t>dilatação</a:t>
            </a:r>
            <a:r>
              <a:rPr lang="en-US" dirty="0"/>
              <a:t> e </a:t>
            </a:r>
            <a:r>
              <a:rPr lang="en-US" dirty="0" err="1"/>
              <a:t>expansão</a:t>
            </a:r>
            <a:endParaRPr lang="en-US" dirty="0"/>
          </a:p>
          <a:p>
            <a:pPr marL="285750" indent="-285750">
              <a:buSzPct val="80000"/>
              <a:buFont typeface="Wingdings" charset="2"/>
              <a:buChar char="Ø"/>
            </a:pPr>
            <a:r>
              <a:rPr lang="en-US" dirty="0" err="1">
                <a:solidFill>
                  <a:srgbClr val="FF0000"/>
                </a:solidFill>
              </a:rPr>
              <a:t>Permite</a:t>
            </a:r>
            <a:r>
              <a:rPr lang="en-US" dirty="0">
                <a:solidFill>
                  <a:srgbClr val="FF0000"/>
                </a:solidFill>
              </a:rPr>
              <a:t> </a:t>
            </a:r>
            <a:r>
              <a:rPr lang="en-US" dirty="0" err="1">
                <a:solidFill>
                  <a:srgbClr val="FF0000"/>
                </a:solidFill>
              </a:rPr>
              <a:t>adensamento</a:t>
            </a:r>
            <a:endParaRPr lang="en-US" dirty="0">
              <a:solidFill>
                <a:srgbClr val="FF0000"/>
              </a:solidFill>
            </a:endParaRPr>
          </a:p>
        </p:txBody>
      </p:sp>
      <p:pic>
        <p:nvPicPr>
          <p:cNvPr id="14" name="Picture 2"/>
          <p:cNvPicPr>
            <a:picLocks noChangeAspect="1" noChangeArrowheads="1"/>
          </p:cNvPicPr>
          <p:nvPr/>
        </p:nvPicPr>
        <p:blipFill>
          <a:blip r:embed="rId3"/>
          <a:srcRect/>
          <a:stretch>
            <a:fillRect/>
          </a:stretch>
        </p:blipFill>
        <p:spPr bwMode="auto">
          <a:xfrm>
            <a:off x="1892871" y="1437669"/>
            <a:ext cx="1791245" cy="210734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6" name="TextBox 15"/>
          <p:cNvSpPr txBox="1"/>
          <p:nvPr/>
        </p:nvSpPr>
        <p:spPr>
          <a:xfrm>
            <a:off x="3926168" y="284045"/>
            <a:ext cx="1264038" cy="338554"/>
          </a:xfrm>
          <a:prstGeom prst="rect">
            <a:avLst/>
          </a:prstGeom>
          <a:noFill/>
        </p:spPr>
        <p:txBody>
          <a:bodyPr wrap="none" rtlCol="0">
            <a:spAutoFit/>
          </a:bodyPr>
          <a:lstStyle/>
          <a:p>
            <a:r>
              <a:rPr lang="en-US" sz="1600" dirty="0">
                <a:solidFill>
                  <a:srgbClr val="FFFF00"/>
                </a:solidFill>
              </a:rPr>
              <a:t>G</a:t>
            </a:r>
            <a:r>
              <a:rPr lang="en-US" sz="1200" dirty="0">
                <a:solidFill>
                  <a:srgbClr val="FFFF00"/>
                </a:solidFill>
              </a:rPr>
              <a:t>ENERALIDADES</a:t>
            </a:r>
          </a:p>
        </p:txBody>
      </p:sp>
      <p:pic>
        <p:nvPicPr>
          <p:cNvPr id="1026" name="Picture 2">
            <a:extLst>
              <a:ext uri="{FF2B5EF4-FFF2-40B4-BE49-F238E27FC236}">
                <a16:creationId xmlns:a16="http://schemas.microsoft.com/office/drawing/2014/main" id="{B339BC7F-EC4D-123C-A3A4-1E2222671A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73" y="3643853"/>
            <a:ext cx="2299525" cy="3214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BFD7294-0474-DB05-7F13-F93E3398DB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903" y="3690911"/>
            <a:ext cx="2299525" cy="31200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53CD8D7-005D-3D41-1813-29EF2F545C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515" y="3692694"/>
            <a:ext cx="2113341" cy="297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01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1146"/>
            <a:ext cx="1604823" cy="5950811"/>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Rectangle 2"/>
          <p:cNvSpPr/>
          <p:nvPr/>
        </p:nvSpPr>
        <p:spPr>
          <a:xfrm>
            <a:off x="0" y="2177251"/>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DEFINIÇÃO</a:t>
            </a:r>
          </a:p>
        </p:txBody>
      </p:sp>
      <p:sp>
        <p:nvSpPr>
          <p:cNvPr id="4" name="Rectangle 3"/>
          <p:cNvSpPr/>
          <p:nvPr/>
        </p:nvSpPr>
        <p:spPr>
          <a:xfrm>
            <a:off x="0" y="3098399"/>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APARÊNCIA</a:t>
            </a:r>
          </a:p>
        </p:txBody>
      </p:sp>
      <p:sp>
        <p:nvSpPr>
          <p:cNvPr id="5" name="Rectangle 4"/>
          <p:cNvSpPr/>
          <p:nvPr/>
        </p:nvSpPr>
        <p:spPr>
          <a:xfrm>
            <a:off x="0" y="3558973"/>
            <a:ext cx="1604823" cy="446617"/>
          </a:xfrm>
          <a:prstGeom prst="rect">
            <a:avLst/>
          </a:prstGeom>
          <a:solidFill>
            <a:srgbClr val="800000"/>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CARACTERÍSTICAS</a:t>
            </a:r>
          </a:p>
        </p:txBody>
      </p:sp>
      <p:sp>
        <p:nvSpPr>
          <p:cNvPr id="6" name="Rectangle 5"/>
          <p:cNvSpPr/>
          <p:nvPr/>
        </p:nvSpPr>
        <p:spPr>
          <a:xfrm>
            <a:off x="0" y="4018424"/>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PERCEPÇÃO</a:t>
            </a:r>
          </a:p>
        </p:txBody>
      </p:sp>
      <p:sp>
        <p:nvSpPr>
          <p:cNvPr id="7" name="Rectangle 6"/>
          <p:cNvSpPr/>
          <p:nvPr/>
        </p:nvSpPr>
        <p:spPr>
          <a:xfrm>
            <a:off x="0" y="2637825"/>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HISTÓRICO</a:t>
            </a:r>
          </a:p>
        </p:txBody>
      </p:sp>
      <p:sp>
        <p:nvSpPr>
          <p:cNvPr id="8" name="Rectangle 7"/>
          <p:cNvSpPr/>
          <p:nvPr/>
        </p:nvSpPr>
        <p:spPr>
          <a:xfrm>
            <a:off x="0" y="4478998"/>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FORMAÇÃO</a:t>
            </a:r>
          </a:p>
        </p:txBody>
      </p:sp>
      <p:sp>
        <p:nvSpPr>
          <p:cNvPr id="9" name="Rectangle 8"/>
          <p:cNvSpPr/>
          <p:nvPr/>
        </p:nvSpPr>
        <p:spPr>
          <a:xfrm>
            <a:off x="0" y="4937330"/>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ESTUDO</a:t>
            </a:r>
          </a:p>
        </p:txBody>
      </p:sp>
      <p:sp>
        <p:nvSpPr>
          <p:cNvPr id="24" name="TextBox 23"/>
          <p:cNvSpPr txBox="1"/>
          <p:nvPr/>
        </p:nvSpPr>
        <p:spPr>
          <a:xfrm>
            <a:off x="3712026" y="1411021"/>
            <a:ext cx="2433479" cy="369332"/>
          </a:xfrm>
          <a:prstGeom prst="rect">
            <a:avLst/>
          </a:prstGeom>
          <a:noFill/>
        </p:spPr>
        <p:txBody>
          <a:bodyPr wrap="none" rtlCol="0">
            <a:spAutoFit/>
          </a:bodyPr>
          <a:lstStyle/>
          <a:p>
            <a:r>
              <a:rPr lang="en-US" dirty="0" err="1"/>
              <a:t>Características</a:t>
            </a:r>
            <a:r>
              <a:rPr lang="en-US" dirty="0"/>
              <a:t> </a:t>
            </a:r>
            <a:r>
              <a:rPr lang="en-US" dirty="0" err="1"/>
              <a:t>químicas</a:t>
            </a:r>
            <a:endParaRPr lang="en-US" dirty="0"/>
          </a:p>
        </p:txBody>
      </p:sp>
      <p:cxnSp>
        <p:nvCxnSpPr>
          <p:cNvPr id="25" name="Straight Connector 24"/>
          <p:cNvCxnSpPr/>
          <p:nvPr/>
        </p:nvCxnSpPr>
        <p:spPr>
          <a:xfrm>
            <a:off x="3712026" y="1780353"/>
            <a:ext cx="523683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725981" y="1838337"/>
            <a:ext cx="5120851" cy="369332"/>
          </a:xfrm>
          <a:prstGeom prst="rect">
            <a:avLst/>
          </a:prstGeom>
          <a:noFill/>
        </p:spPr>
        <p:txBody>
          <a:bodyPr wrap="none" rtlCol="0">
            <a:spAutoFit/>
          </a:bodyPr>
          <a:lstStyle/>
          <a:p>
            <a:r>
              <a:rPr lang="en-US" dirty="0" err="1"/>
              <a:t>Carbono</a:t>
            </a:r>
            <a:r>
              <a:rPr lang="en-US" dirty="0"/>
              <a:t>, </a:t>
            </a:r>
            <a:r>
              <a:rPr lang="en-US" dirty="0" err="1"/>
              <a:t>Hidrogênio</a:t>
            </a:r>
            <a:r>
              <a:rPr lang="en-US" dirty="0"/>
              <a:t>, </a:t>
            </a:r>
            <a:r>
              <a:rPr lang="en-US" dirty="0" err="1"/>
              <a:t>Nitrogênio</a:t>
            </a:r>
            <a:r>
              <a:rPr lang="en-US" dirty="0"/>
              <a:t>, </a:t>
            </a:r>
            <a:r>
              <a:rPr lang="en-US" dirty="0" err="1"/>
              <a:t>Enxofre</a:t>
            </a:r>
            <a:r>
              <a:rPr lang="en-US" dirty="0"/>
              <a:t> e </a:t>
            </a:r>
            <a:r>
              <a:rPr lang="en-US" dirty="0" err="1"/>
              <a:t>Oxigênio</a:t>
            </a:r>
            <a:endParaRPr lang="en-US" dirty="0"/>
          </a:p>
        </p:txBody>
      </p:sp>
      <p:pic>
        <p:nvPicPr>
          <p:cNvPr id="15" name="Picture 9"/>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1775682" y="1410084"/>
            <a:ext cx="1910888" cy="1939542"/>
          </a:xfrm>
          <a:prstGeom prst="roundRect">
            <a:avLst>
              <a:gd name="adj" fmla="val 3017"/>
            </a:avLst>
          </a:prstGeom>
          <a:solidFill>
            <a:srgbClr val="FFFFFF">
              <a:shade val="85000"/>
            </a:srgbClr>
          </a:solidFill>
          <a:ln>
            <a:solidFill>
              <a:schemeClr val="tx1"/>
            </a:solidFill>
          </a:ln>
          <a:effectLst>
            <a:outerShdw blurRad="50800" dist="38100" dir="2700000" algn="tl" rotWithShape="0">
              <a:srgbClr val="000000">
                <a:alpha val="43000"/>
              </a:srgbClr>
            </a:outerShdw>
          </a:effectLst>
        </p:spPr>
      </p:pic>
      <p:sp>
        <p:nvSpPr>
          <p:cNvPr id="16" name="Rounded Rectangle 15"/>
          <p:cNvSpPr/>
          <p:nvPr/>
        </p:nvSpPr>
        <p:spPr>
          <a:xfrm>
            <a:off x="3881918" y="3506462"/>
            <a:ext cx="4114800" cy="482929"/>
          </a:xfrm>
          <a:prstGeom prst="roundRect">
            <a:avLst/>
          </a:prstGeom>
          <a:solidFill>
            <a:schemeClr val="accent3">
              <a:lumMod val="40000"/>
              <a:lumOff val="6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070055" y="3558973"/>
            <a:ext cx="1851213" cy="369332"/>
          </a:xfrm>
          <a:prstGeom prst="rect">
            <a:avLst/>
          </a:prstGeom>
          <a:noFill/>
        </p:spPr>
        <p:txBody>
          <a:bodyPr wrap="none" rtlCol="0">
            <a:spAutoFit/>
          </a:bodyPr>
          <a:lstStyle/>
          <a:p>
            <a:r>
              <a:rPr lang="en-US" dirty="0" err="1"/>
              <a:t>Fórmula</a:t>
            </a:r>
            <a:r>
              <a:rPr lang="en-US" dirty="0"/>
              <a:t> </a:t>
            </a:r>
            <a:r>
              <a:rPr lang="en-US" dirty="0" err="1"/>
              <a:t>Química</a:t>
            </a:r>
            <a:r>
              <a:rPr lang="en-US" dirty="0"/>
              <a:t>: </a:t>
            </a:r>
          </a:p>
        </p:txBody>
      </p:sp>
      <p:sp>
        <p:nvSpPr>
          <p:cNvPr id="11" name="TextBox 10"/>
          <p:cNvSpPr txBox="1"/>
          <p:nvPr/>
        </p:nvSpPr>
        <p:spPr>
          <a:xfrm>
            <a:off x="5921268" y="3558973"/>
            <a:ext cx="1951413" cy="369332"/>
          </a:xfrm>
          <a:prstGeom prst="rect">
            <a:avLst/>
          </a:prstGeom>
          <a:noFill/>
        </p:spPr>
        <p:txBody>
          <a:bodyPr wrap="none" rtlCol="0">
            <a:spAutoFit/>
          </a:bodyPr>
          <a:lstStyle/>
          <a:p>
            <a:r>
              <a:rPr lang="en-US" dirty="0">
                <a:solidFill>
                  <a:srgbClr val="FF6600"/>
                </a:solidFill>
                <a:cs typeface="Calibri"/>
              </a:rPr>
              <a:t>C</a:t>
            </a:r>
            <a:r>
              <a:rPr lang="en-US" baseline="-25000" dirty="0">
                <a:solidFill>
                  <a:srgbClr val="FF6600"/>
                </a:solidFill>
                <a:cs typeface="Calibri"/>
              </a:rPr>
              <a:t>120</a:t>
            </a:r>
            <a:r>
              <a:rPr lang="en-US" dirty="0">
                <a:solidFill>
                  <a:srgbClr val="FF6600"/>
                </a:solidFill>
                <a:cs typeface="Calibri"/>
              </a:rPr>
              <a:t>H</a:t>
            </a:r>
            <a:r>
              <a:rPr lang="en-US" baseline="-25000" dirty="0">
                <a:solidFill>
                  <a:srgbClr val="FF6600"/>
                </a:solidFill>
                <a:cs typeface="Calibri"/>
              </a:rPr>
              <a:t>1184</a:t>
            </a:r>
            <a:r>
              <a:rPr lang="en-US" dirty="0">
                <a:solidFill>
                  <a:srgbClr val="FF6600"/>
                </a:solidFill>
                <a:cs typeface="Calibri"/>
              </a:rPr>
              <a:t>N</a:t>
            </a:r>
            <a:r>
              <a:rPr lang="en-US" baseline="-25000" dirty="0">
                <a:solidFill>
                  <a:srgbClr val="FF6600"/>
                </a:solidFill>
                <a:cs typeface="Calibri"/>
              </a:rPr>
              <a:t>218</a:t>
            </a:r>
            <a:r>
              <a:rPr lang="en-US" dirty="0">
                <a:solidFill>
                  <a:srgbClr val="FF6600"/>
                </a:solidFill>
                <a:cs typeface="Calibri"/>
              </a:rPr>
              <a:t>S</a:t>
            </a:r>
            <a:r>
              <a:rPr lang="en-US" baseline="-25000" dirty="0">
                <a:solidFill>
                  <a:srgbClr val="FF6600"/>
                </a:solidFill>
                <a:cs typeface="Calibri"/>
              </a:rPr>
              <a:t>5</a:t>
            </a:r>
            <a:r>
              <a:rPr lang="en-US" dirty="0">
                <a:solidFill>
                  <a:srgbClr val="FF6600"/>
                </a:solidFill>
                <a:cs typeface="Calibri"/>
              </a:rPr>
              <a:t>O</a:t>
            </a:r>
            <a:r>
              <a:rPr lang="en-US" baseline="-25000" dirty="0">
                <a:solidFill>
                  <a:srgbClr val="FF6600"/>
                </a:solidFill>
                <a:cs typeface="Calibri"/>
              </a:rPr>
              <a:t>249</a:t>
            </a:r>
            <a:endParaRPr lang="en-US" dirty="0">
              <a:solidFill>
                <a:srgbClr val="FF6600"/>
              </a:solidFill>
              <a:cs typeface="Calibri"/>
            </a:endParaRPr>
          </a:p>
        </p:txBody>
      </p:sp>
      <p:sp>
        <p:nvSpPr>
          <p:cNvPr id="18" name="TextBox 17"/>
          <p:cNvSpPr txBox="1"/>
          <p:nvPr/>
        </p:nvSpPr>
        <p:spPr>
          <a:xfrm>
            <a:off x="3926168" y="284045"/>
            <a:ext cx="1264038" cy="338554"/>
          </a:xfrm>
          <a:prstGeom prst="rect">
            <a:avLst/>
          </a:prstGeom>
          <a:noFill/>
        </p:spPr>
        <p:txBody>
          <a:bodyPr wrap="none" rtlCol="0">
            <a:spAutoFit/>
          </a:bodyPr>
          <a:lstStyle/>
          <a:p>
            <a:r>
              <a:rPr lang="en-US" sz="1600" dirty="0">
                <a:solidFill>
                  <a:srgbClr val="FFFF00"/>
                </a:solidFill>
              </a:rPr>
              <a:t>G</a:t>
            </a:r>
            <a:r>
              <a:rPr lang="en-US" sz="1200" dirty="0">
                <a:solidFill>
                  <a:srgbClr val="FFFF00"/>
                </a:solidFill>
              </a:rPr>
              <a:t>ENERALIDADES</a:t>
            </a:r>
          </a:p>
        </p:txBody>
      </p:sp>
      <p:sp>
        <p:nvSpPr>
          <p:cNvPr id="12" name="CaixaDeTexto 11">
            <a:extLst>
              <a:ext uri="{FF2B5EF4-FFF2-40B4-BE49-F238E27FC236}">
                <a16:creationId xmlns:a16="http://schemas.microsoft.com/office/drawing/2014/main" id="{428F225E-A4BC-40A4-0DE2-672F9A7C9B5F}"/>
              </a:ext>
            </a:extLst>
          </p:cNvPr>
          <p:cNvSpPr txBox="1"/>
          <p:nvPr/>
        </p:nvSpPr>
        <p:spPr>
          <a:xfrm>
            <a:off x="1775682" y="4702306"/>
            <a:ext cx="7368318" cy="1631216"/>
          </a:xfrm>
          <a:prstGeom prst="rect">
            <a:avLst/>
          </a:prstGeom>
          <a:noFill/>
        </p:spPr>
        <p:txBody>
          <a:bodyPr wrap="square" rtlCol="0">
            <a:spAutoFit/>
          </a:bodyPr>
          <a:lstStyle/>
          <a:p>
            <a:pPr algn="just"/>
            <a:r>
              <a:rPr lang="pt-BR" sz="2000" b="1" dirty="0">
                <a:highlight>
                  <a:srgbClr val="FFFF00"/>
                </a:highlight>
              </a:rPr>
              <a:t>A BIO-FÍSIO-QUÍMICA DO ECTOPLASMA É COISA AINDA  POR SE APROFUNDAR</a:t>
            </a:r>
            <a:r>
              <a:rPr lang="pt-BR" sz="2000" dirty="0"/>
              <a:t>. </a:t>
            </a:r>
          </a:p>
          <a:p>
            <a:pPr algn="just"/>
            <a:endParaRPr lang="pt-BR" sz="2000" dirty="0"/>
          </a:p>
          <a:p>
            <a:pPr algn="just"/>
            <a:r>
              <a:rPr lang="pt-BR" sz="2000" dirty="0"/>
              <a:t>(O Livro . dos Fluidos, Espíritos Diversos, médium João </a:t>
            </a:r>
            <a:r>
              <a:rPr lang="pt-BR" sz="2000" dirty="0" err="1"/>
              <a:t>Berbel</a:t>
            </a:r>
            <a:r>
              <a:rPr lang="pt-BR" sz="2000" dirty="0"/>
              <a:t>. Ed. Farol das Três Colinas. Franca – SP. 1998)</a:t>
            </a:r>
          </a:p>
        </p:txBody>
      </p:sp>
    </p:spTree>
    <p:extLst>
      <p:ext uri="{BB962C8B-B14F-4D97-AF65-F5344CB8AC3E}">
        <p14:creationId xmlns:p14="http://schemas.microsoft.com/office/powerpoint/2010/main" val="299080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1146"/>
            <a:ext cx="1604823" cy="5950811"/>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Rectangle 2"/>
          <p:cNvSpPr/>
          <p:nvPr/>
        </p:nvSpPr>
        <p:spPr>
          <a:xfrm>
            <a:off x="0" y="2177251"/>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DEFINIÇÃO</a:t>
            </a:r>
          </a:p>
        </p:txBody>
      </p:sp>
      <p:sp>
        <p:nvSpPr>
          <p:cNvPr id="4" name="Rectangle 3"/>
          <p:cNvSpPr/>
          <p:nvPr/>
        </p:nvSpPr>
        <p:spPr>
          <a:xfrm>
            <a:off x="0" y="3098399"/>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APARÊNCIA</a:t>
            </a:r>
          </a:p>
        </p:txBody>
      </p:sp>
      <p:sp>
        <p:nvSpPr>
          <p:cNvPr id="5" name="Rectangle 4"/>
          <p:cNvSpPr/>
          <p:nvPr/>
        </p:nvSpPr>
        <p:spPr>
          <a:xfrm>
            <a:off x="0" y="3558973"/>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CARACTERÍSTICAS</a:t>
            </a:r>
          </a:p>
        </p:txBody>
      </p:sp>
      <p:sp>
        <p:nvSpPr>
          <p:cNvPr id="6" name="Rectangle 5"/>
          <p:cNvSpPr/>
          <p:nvPr/>
        </p:nvSpPr>
        <p:spPr>
          <a:xfrm>
            <a:off x="0" y="4018424"/>
            <a:ext cx="1604823" cy="446617"/>
          </a:xfrm>
          <a:prstGeom prst="rect">
            <a:avLst/>
          </a:prstGeom>
          <a:solidFill>
            <a:srgbClr val="800000"/>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PERCEPÇÃO</a:t>
            </a:r>
          </a:p>
        </p:txBody>
      </p:sp>
      <p:sp>
        <p:nvSpPr>
          <p:cNvPr id="7" name="Rectangle 6"/>
          <p:cNvSpPr/>
          <p:nvPr/>
        </p:nvSpPr>
        <p:spPr>
          <a:xfrm>
            <a:off x="0" y="2637825"/>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HISTÓRICO</a:t>
            </a:r>
          </a:p>
        </p:txBody>
      </p:sp>
      <p:sp>
        <p:nvSpPr>
          <p:cNvPr id="8" name="Rectangle 7"/>
          <p:cNvSpPr/>
          <p:nvPr/>
        </p:nvSpPr>
        <p:spPr>
          <a:xfrm>
            <a:off x="0" y="4478998"/>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FORMAÇÃO</a:t>
            </a:r>
          </a:p>
        </p:txBody>
      </p:sp>
      <p:sp>
        <p:nvSpPr>
          <p:cNvPr id="9" name="Rectangle 8"/>
          <p:cNvSpPr/>
          <p:nvPr/>
        </p:nvSpPr>
        <p:spPr>
          <a:xfrm>
            <a:off x="0" y="4937330"/>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ESTUDO</a:t>
            </a:r>
          </a:p>
        </p:txBody>
      </p:sp>
      <p:sp>
        <p:nvSpPr>
          <p:cNvPr id="24" name="TextBox 23"/>
          <p:cNvSpPr txBox="1"/>
          <p:nvPr/>
        </p:nvSpPr>
        <p:spPr>
          <a:xfrm>
            <a:off x="3712026" y="1411021"/>
            <a:ext cx="1162886" cy="369332"/>
          </a:xfrm>
          <a:prstGeom prst="rect">
            <a:avLst/>
          </a:prstGeom>
          <a:noFill/>
        </p:spPr>
        <p:txBody>
          <a:bodyPr wrap="none" rtlCol="0">
            <a:spAutoFit/>
          </a:bodyPr>
          <a:lstStyle/>
          <a:p>
            <a:r>
              <a:rPr lang="en-US" dirty="0" err="1"/>
              <a:t>Percepção</a:t>
            </a:r>
            <a:endParaRPr lang="en-US" dirty="0"/>
          </a:p>
        </p:txBody>
      </p:sp>
      <p:cxnSp>
        <p:nvCxnSpPr>
          <p:cNvPr id="25" name="Straight Connector 24"/>
          <p:cNvCxnSpPr/>
          <p:nvPr/>
        </p:nvCxnSpPr>
        <p:spPr>
          <a:xfrm>
            <a:off x="3712026" y="1780353"/>
            <a:ext cx="523683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725981" y="1838337"/>
            <a:ext cx="5236830" cy="4524315"/>
          </a:xfrm>
          <a:prstGeom prst="rect">
            <a:avLst/>
          </a:prstGeom>
          <a:noFill/>
        </p:spPr>
        <p:txBody>
          <a:bodyPr wrap="square" rtlCol="0">
            <a:spAutoFit/>
          </a:bodyPr>
          <a:lstStyle/>
          <a:p>
            <a:pPr marL="285750" indent="-285750">
              <a:buSzPct val="80000"/>
              <a:buFont typeface="Wingdings" charset="2"/>
              <a:buChar char="Ø"/>
            </a:pPr>
            <a:r>
              <a:rPr lang="en-US" dirty="0" err="1"/>
              <a:t>Tátil</a:t>
            </a:r>
            <a:r>
              <a:rPr lang="en-US" dirty="0"/>
              <a:t>: </a:t>
            </a:r>
            <a:r>
              <a:rPr lang="en-US" dirty="0" err="1"/>
              <a:t>como</a:t>
            </a:r>
            <a:r>
              <a:rPr lang="en-US" dirty="0"/>
              <a:t> </a:t>
            </a:r>
            <a:r>
              <a:rPr lang="en-US" dirty="0" err="1"/>
              <a:t>uma</a:t>
            </a:r>
            <a:r>
              <a:rPr lang="en-US" dirty="0"/>
              <a:t> </a:t>
            </a:r>
            <a:r>
              <a:rPr lang="en-US" dirty="0" err="1"/>
              <a:t>teia</a:t>
            </a:r>
            <a:r>
              <a:rPr lang="en-US" dirty="0"/>
              <a:t> de </a:t>
            </a:r>
            <a:r>
              <a:rPr lang="en-US" dirty="0" err="1"/>
              <a:t>aranha</a:t>
            </a:r>
            <a:r>
              <a:rPr lang="en-US" dirty="0"/>
              <a:t>, </a:t>
            </a:r>
            <a:r>
              <a:rPr lang="en-US" dirty="0" err="1"/>
              <a:t>desagradável</a:t>
            </a:r>
            <a:r>
              <a:rPr lang="en-US" dirty="0"/>
              <a:t> </a:t>
            </a:r>
            <a:r>
              <a:rPr lang="en-US" dirty="0" err="1"/>
              <a:t>ao</a:t>
            </a:r>
            <a:r>
              <a:rPr lang="en-US" dirty="0"/>
              <a:t> toque</a:t>
            </a:r>
          </a:p>
          <a:p>
            <a:pPr>
              <a:buSzPct val="80000"/>
            </a:pPr>
            <a:br>
              <a:rPr lang="en-US" dirty="0"/>
            </a:br>
            <a:br>
              <a:rPr lang="en-US" dirty="0"/>
            </a:br>
            <a:br>
              <a:rPr lang="en-US" dirty="0"/>
            </a:br>
            <a:br>
              <a:rPr lang="en-US" dirty="0"/>
            </a:br>
            <a:br>
              <a:rPr lang="en-US" dirty="0"/>
            </a:br>
            <a:br>
              <a:rPr lang="en-US" dirty="0"/>
            </a:br>
            <a:endParaRPr lang="en-US" dirty="0"/>
          </a:p>
          <a:p>
            <a:pPr marL="285750" indent="-285750">
              <a:buSzPct val="80000"/>
              <a:buFont typeface="Wingdings" charset="2"/>
              <a:buChar char="Ø"/>
            </a:pPr>
            <a:r>
              <a:rPr lang="en-US" dirty="0" err="1"/>
              <a:t>Olfativa</a:t>
            </a:r>
            <a:r>
              <a:rPr lang="en-US" dirty="0"/>
              <a:t>: </a:t>
            </a:r>
            <a:r>
              <a:rPr lang="en-US" dirty="0" err="1"/>
              <a:t>normalmente</a:t>
            </a:r>
            <a:r>
              <a:rPr lang="en-US" dirty="0"/>
              <a:t> </a:t>
            </a:r>
            <a:r>
              <a:rPr lang="en-US" dirty="0" err="1"/>
              <a:t>inodoro</a:t>
            </a:r>
            <a:br>
              <a:rPr lang="en-US" dirty="0"/>
            </a:br>
            <a:r>
              <a:rPr lang="en-US" dirty="0"/>
              <a:t>+ </a:t>
            </a:r>
            <a:r>
              <a:rPr lang="en-US" dirty="0" err="1"/>
              <a:t>tem</a:t>
            </a:r>
            <a:r>
              <a:rPr lang="en-US" dirty="0"/>
              <a:t> </a:t>
            </a:r>
            <a:r>
              <a:rPr lang="en-US" dirty="0" err="1"/>
              <a:t>cheiro</a:t>
            </a:r>
            <a:r>
              <a:rPr lang="en-US" dirty="0"/>
              <a:t> </a:t>
            </a:r>
            <a:r>
              <a:rPr lang="en-US" dirty="0" err="1"/>
              <a:t>especialíssimo</a:t>
            </a:r>
            <a:br>
              <a:rPr lang="en-US" dirty="0"/>
            </a:br>
            <a:br>
              <a:rPr lang="en-US" dirty="0"/>
            </a:br>
            <a:br>
              <a:rPr lang="en-US" dirty="0"/>
            </a:br>
            <a:br>
              <a:rPr lang="en-US" dirty="0"/>
            </a:br>
            <a:endParaRPr lang="en-US" dirty="0"/>
          </a:p>
          <a:p>
            <a:pPr marL="285750" indent="-285750">
              <a:buSzPct val="80000"/>
              <a:buFont typeface="Wingdings" charset="2"/>
              <a:buChar char="Ø"/>
            </a:pPr>
            <a:r>
              <a:rPr lang="en-US" dirty="0"/>
              <a:t>Visual: </a:t>
            </a:r>
            <a:r>
              <a:rPr lang="en-US" dirty="0" err="1"/>
              <a:t>sensível</a:t>
            </a:r>
            <a:r>
              <a:rPr lang="en-US" dirty="0"/>
              <a:t> </a:t>
            </a:r>
            <a:r>
              <a:rPr lang="en-US" dirty="0" err="1"/>
              <a:t>à</a:t>
            </a:r>
            <a:r>
              <a:rPr lang="en-US" dirty="0"/>
              <a:t> </a:t>
            </a:r>
            <a:r>
              <a:rPr lang="en-US" dirty="0" err="1"/>
              <a:t>luz</a:t>
            </a:r>
            <a:endParaRPr lang="en-US" dirty="0"/>
          </a:p>
        </p:txBody>
      </p:sp>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2074583" y="5257135"/>
            <a:ext cx="1206500" cy="889000"/>
          </a:xfrm>
          <a:prstGeom prst="rect">
            <a:avLst/>
          </a:prstGeom>
        </p:spPr>
      </p:pic>
      <p:pic>
        <p:nvPicPr>
          <p:cNvPr id="16" name="Picture 15"/>
          <p:cNvPicPr>
            <a:picLocks noChangeAspect="1"/>
          </p:cNvPicPr>
          <p:nvPr/>
        </p:nvPicPr>
        <p:blipFill>
          <a:blip r:embed="rId4">
            <a:clrChange>
              <a:clrFrom>
                <a:srgbClr val="FFFFFF"/>
              </a:clrFrom>
              <a:clrTo>
                <a:srgbClr val="FFFFFF">
                  <a:alpha val="0"/>
                </a:srgbClr>
              </a:clrTo>
            </a:clrChange>
          </a:blip>
          <a:stretch>
            <a:fillRect/>
          </a:stretch>
        </p:blipFill>
        <p:spPr>
          <a:xfrm>
            <a:off x="2049353" y="3491550"/>
            <a:ext cx="1003300" cy="1155700"/>
          </a:xfrm>
          <a:prstGeom prst="rect">
            <a:avLst/>
          </a:prstGeom>
        </p:spPr>
      </p:pic>
      <p:pic>
        <p:nvPicPr>
          <p:cNvPr id="28" name="Picture 27"/>
          <p:cNvPicPr>
            <a:picLocks noChangeAspect="1"/>
          </p:cNvPicPr>
          <p:nvPr/>
        </p:nvPicPr>
        <p:blipFill>
          <a:blip r:embed="rId5">
            <a:clrChange>
              <a:clrFrom>
                <a:srgbClr val="FFFFFF"/>
              </a:clrFrom>
              <a:clrTo>
                <a:srgbClr val="FFFFFF">
                  <a:alpha val="0"/>
                </a:srgbClr>
              </a:clrTo>
            </a:clrChange>
          </a:blip>
          <a:stretch>
            <a:fillRect/>
          </a:stretch>
        </p:blipFill>
        <p:spPr>
          <a:xfrm>
            <a:off x="1905747" y="1587099"/>
            <a:ext cx="1435100" cy="1511300"/>
          </a:xfrm>
          <a:prstGeom prst="rect">
            <a:avLst/>
          </a:prstGeom>
        </p:spPr>
      </p:pic>
      <p:sp>
        <p:nvSpPr>
          <p:cNvPr id="29" name="TextBox 28"/>
          <p:cNvSpPr txBox="1"/>
          <p:nvPr/>
        </p:nvSpPr>
        <p:spPr>
          <a:xfrm>
            <a:off x="3926168" y="284045"/>
            <a:ext cx="1264038" cy="338554"/>
          </a:xfrm>
          <a:prstGeom prst="rect">
            <a:avLst/>
          </a:prstGeom>
          <a:noFill/>
        </p:spPr>
        <p:txBody>
          <a:bodyPr wrap="none" rtlCol="0">
            <a:spAutoFit/>
          </a:bodyPr>
          <a:lstStyle/>
          <a:p>
            <a:r>
              <a:rPr lang="en-US" sz="1600" dirty="0">
                <a:solidFill>
                  <a:srgbClr val="FFFF00"/>
                </a:solidFill>
              </a:rPr>
              <a:t>G</a:t>
            </a:r>
            <a:r>
              <a:rPr lang="en-US" sz="1200" dirty="0">
                <a:solidFill>
                  <a:srgbClr val="FFFF00"/>
                </a:solidFill>
              </a:rPr>
              <a:t>ENERALIDADES</a:t>
            </a:r>
          </a:p>
        </p:txBody>
      </p:sp>
    </p:spTree>
    <p:extLst>
      <p:ext uri="{BB962C8B-B14F-4D97-AF65-F5344CB8AC3E}">
        <p14:creationId xmlns:p14="http://schemas.microsoft.com/office/powerpoint/2010/main" val="187137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1146"/>
            <a:ext cx="1604823" cy="5950811"/>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Rectangle 2"/>
          <p:cNvSpPr/>
          <p:nvPr/>
        </p:nvSpPr>
        <p:spPr>
          <a:xfrm>
            <a:off x="0" y="2177251"/>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DEFINIÇÃO</a:t>
            </a:r>
          </a:p>
        </p:txBody>
      </p:sp>
      <p:sp>
        <p:nvSpPr>
          <p:cNvPr id="4" name="Rectangle 3"/>
          <p:cNvSpPr/>
          <p:nvPr/>
        </p:nvSpPr>
        <p:spPr>
          <a:xfrm>
            <a:off x="0" y="3098399"/>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APARÊNCIA</a:t>
            </a:r>
          </a:p>
        </p:txBody>
      </p:sp>
      <p:sp>
        <p:nvSpPr>
          <p:cNvPr id="5" name="Rectangle 4"/>
          <p:cNvSpPr/>
          <p:nvPr/>
        </p:nvSpPr>
        <p:spPr>
          <a:xfrm>
            <a:off x="0" y="3558973"/>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CARACTERÍSTICAS</a:t>
            </a:r>
          </a:p>
        </p:txBody>
      </p:sp>
      <p:sp>
        <p:nvSpPr>
          <p:cNvPr id="6" name="Rectangle 5"/>
          <p:cNvSpPr/>
          <p:nvPr/>
        </p:nvSpPr>
        <p:spPr>
          <a:xfrm>
            <a:off x="0" y="4018424"/>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PERCEPÇÃO</a:t>
            </a:r>
          </a:p>
        </p:txBody>
      </p:sp>
      <p:sp>
        <p:nvSpPr>
          <p:cNvPr id="7" name="Rectangle 6"/>
          <p:cNvSpPr/>
          <p:nvPr/>
        </p:nvSpPr>
        <p:spPr>
          <a:xfrm>
            <a:off x="0" y="2637825"/>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HISTÓRICO</a:t>
            </a:r>
          </a:p>
        </p:txBody>
      </p:sp>
      <p:sp>
        <p:nvSpPr>
          <p:cNvPr id="8" name="Rectangle 7"/>
          <p:cNvSpPr/>
          <p:nvPr/>
        </p:nvSpPr>
        <p:spPr>
          <a:xfrm>
            <a:off x="0" y="4478998"/>
            <a:ext cx="1604823" cy="446617"/>
          </a:xfrm>
          <a:prstGeom prst="rect">
            <a:avLst/>
          </a:prstGeom>
          <a:solidFill>
            <a:srgbClr val="800000"/>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FORMAÇÃO</a:t>
            </a:r>
          </a:p>
        </p:txBody>
      </p:sp>
      <p:sp>
        <p:nvSpPr>
          <p:cNvPr id="9" name="Rectangle 8"/>
          <p:cNvSpPr/>
          <p:nvPr/>
        </p:nvSpPr>
        <p:spPr>
          <a:xfrm>
            <a:off x="0" y="4937330"/>
            <a:ext cx="1604823" cy="446617"/>
          </a:xfrm>
          <a:prstGeom prst="rect">
            <a:avLst/>
          </a:prstGeom>
          <a:solidFill>
            <a:schemeClr val="accent3">
              <a:lumMod val="5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ESTUDO</a:t>
            </a:r>
          </a:p>
        </p:txBody>
      </p:sp>
      <p:sp>
        <p:nvSpPr>
          <p:cNvPr id="24" name="TextBox 23"/>
          <p:cNvSpPr txBox="1"/>
          <p:nvPr/>
        </p:nvSpPr>
        <p:spPr>
          <a:xfrm>
            <a:off x="3542580" y="1049259"/>
            <a:ext cx="2031213" cy="369332"/>
          </a:xfrm>
          <a:prstGeom prst="rect">
            <a:avLst/>
          </a:prstGeom>
          <a:noFill/>
        </p:spPr>
        <p:txBody>
          <a:bodyPr wrap="none" rtlCol="0">
            <a:spAutoFit/>
          </a:bodyPr>
          <a:lstStyle/>
          <a:p>
            <a:r>
              <a:rPr lang="en-US" b="1" dirty="0" err="1"/>
              <a:t>Origem</a:t>
            </a:r>
            <a:r>
              <a:rPr lang="en-US" b="1" dirty="0"/>
              <a:t> e </a:t>
            </a:r>
            <a:r>
              <a:rPr lang="en-US" b="1" dirty="0" err="1"/>
              <a:t>Formação</a:t>
            </a:r>
            <a:endParaRPr lang="en-US" b="1" dirty="0"/>
          </a:p>
        </p:txBody>
      </p:sp>
      <p:cxnSp>
        <p:nvCxnSpPr>
          <p:cNvPr id="25" name="Straight Connector 24"/>
          <p:cNvCxnSpPr/>
          <p:nvPr/>
        </p:nvCxnSpPr>
        <p:spPr>
          <a:xfrm>
            <a:off x="3712026" y="1780353"/>
            <a:ext cx="523683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267856" y="1838337"/>
            <a:ext cx="5694956" cy="923330"/>
          </a:xfrm>
          <a:prstGeom prst="rect">
            <a:avLst/>
          </a:prstGeom>
          <a:noFill/>
        </p:spPr>
        <p:txBody>
          <a:bodyPr wrap="square" rtlCol="0">
            <a:spAutoFit/>
          </a:bodyPr>
          <a:lstStyle/>
          <a:p>
            <a:pPr marL="285750" indent="-285750" algn="just">
              <a:buSzPct val="80000"/>
              <a:buFont typeface="Wingdings" charset="2"/>
              <a:buChar char="Ø"/>
            </a:pPr>
            <a:r>
              <a:rPr lang="en-US" b="1" dirty="0" err="1"/>
              <a:t>Ectoplasma</a:t>
            </a:r>
            <a:r>
              <a:rPr lang="en-US" b="1" dirty="0"/>
              <a:t> é </a:t>
            </a:r>
            <a:r>
              <a:rPr lang="en-US" b="1" dirty="0" err="1"/>
              <a:t>atributo</a:t>
            </a:r>
            <a:r>
              <a:rPr lang="en-US" b="1" dirty="0"/>
              <a:t> do </a:t>
            </a:r>
            <a:r>
              <a:rPr lang="en-US" b="1" dirty="0" err="1"/>
              <a:t>corpo</a:t>
            </a:r>
            <a:r>
              <a:rPr lang="en-US" b="1" dirty="0"/>
              <a:t> </a:t>
            </a:r>
            <a:r>
              <a:rPr lang="en-US" b="1" dirty="0" err="1"/>
              <a:t>físico</a:t>
            </a:r>
            <a:r>
              <a:rPr lang="en-US" b="1" dirty="0"/>
              <a:t> </a:t>
            </a:r>
            <a:r>
              <a:rPr lang="en-US" b="1" dirty="0" err="1"/>
              <a:t>Não</a:t>
            </a:r>
            <a:r>
              <a:rPr lang="en-US" b="1" dirty="0"/>
              <a:t> é </a:t>
            </a:r>
            <a:r>
              <a:rPr lang="en-US" b="1" dirty="0" err="1"/>
              <a:t>possível</a:t>
            </a:r>
            <a:r>
              <a:rPr lang="en-US" b="1" dirty="0"/>
              <a:t> a </a:t>
            </a:r>
            <a:r>
              <a:rPr lang="en-US" b="1" dirty="0" err="1"/>
              <a:t>formação</a:t>
            </a:r>
            <a:r>
              <a:rPr lang="en-US" b="1" dirty="0"/>
              <a:t> de </a:t>
            </a:r>
            <a:r>
              <a:rPr lang="en-US" b="1" dirty="0" err="1"/>
              <a:t>ectoplasma</a:t>
            </a:r>
            <a:r>
              <a:rPr lang="en-US" b="1" dirty="0"/>
              <a:t> </a:t>
            </a:r>
            <a:r>
              <a:rPr lang="en-US" b="1" dirty="0" err="1"/>
              <a:t>sem</a:t>
            </a:r>
            <a:r>
              <a:rPr lang="en-US" b="1" dirty="0"/>
              <a:t> a </a:t>
            </a:r>
            <a:r>
              <a:rPr lang="en-US" b="1" dirty="0" err="1"/>
              <a:t>presença</a:t>
            </a:r>
            <a:r>
              <a:rPr lang="en-US" b="1" dirty="0"/>
              <a:t> de um </a:t>
            </a:r>
            <a:r>
              <a:rPr lang="en-US" b="1" dirty="0" err="1"/>
              <a:t>corpo</a:t>
            </a:r>
            <a:r>
              <a:rPr lang="en-US" b="1" dirty="0"/>
              <a:t> </a:t>
            </a:r>
            <a:r>
              <a:rPr lang="en-US" b="1" dirty="0" err="1"/>
              <a:t>físico</a:t>
            </a:r>
            <a:r>
              <a:rPr lang="en-US" b="1" dirty="0"/>
              <a:t>.</a:t>
            </a:r>
          </a:p>
        </p:txBody>
      </p:sp>
      <p:sp>
        <p:nvSpPr>
          <p:cNvPr id="15" name="TextBox 14"/>
          <p:cNvSpPr txBox="1"/>
          <p:nvPr/>
        </p:nvSpPr>
        <p:spPr>
          <a:xfrm>
            <a:off x="3926168" y="284045"/>
            <a:ext cx="1264038" cy="338554"/>
          </a:xfrm>
          <a:prstGeom prst="rect">
            <a:avLst/>
          </a:prstGeom>
          <a:noFill/>
        </p:spPr>
        <p:txBody>
          <a:bodyPr wrap="none" rtlCol="0">
            <a:spAutoFit/>
          </a:bodyPr>
          <a:lstStyle/>
          <a:p>
            <a:r>
              <a:rPr lang="en-US" sz="1600" dirty="0">
                <a:solidFill>
                  <a:srgbClr val="FFFF00"/>
                </a:solidFill>
              </a:rPr>
              <a:t>G</a:t>
            </a:r>
            <a:r>
              <a:rPr lang="en-US" sz="1200" dirty="0">
                <a:solidFill>
                  <a:srgbClr val="FFFF00"/>
                </a:solidFill>
              </a:rPr>
              <a:t>ENERALIDADES</a:t>
            </a:r>
          </a:p>
        </p:txBody>
      </p:sp>
      <p:pic>
        <p:nvPicPr>
          <p:cNvPr id="17" name="Picture 16"/>
          <p:cNvPicPr>
            <a:picLocks noChangeAspect="1"/>
          </p:cNvPicPr>
          <p:nvPr/>
        </p:nvPicPr>
        <p:blipFill>
          <a:blip r:embed="rId3">
            <a:clrChange>
              <a:clrFrom>
                <a:srgbClr val="FFFFFF"/>
              </a:clrFrom>
              <a:clrTo>
                <a:srgbClr val="FFFFFF">
                  <a:alpha val="0"/>
                </a:srgbClr>
              </a:clrTo>
            </a:clrChange>
          </a:blip>
          <a:stretch>
            <a:fillRect/>
          </a:stretch>
        </p:blipFill>
        <p:spPr>
          <a:xfrm>
            <a:off x="1152294" y="1484145"/>
            <a:ext cx="2838924" cy="4258386"/>
          </a:xfrm>
          <a:prstGeom prst="rect">
            <a:avLst/>
          </a:prstGeom>
        </p:spPr>
      </p:pic>
      <p:sp>
        <p:nvSpPr>
          <p:cNvPr id="10" name="CaixaDeTexto 9">
            <a:extLst>
              <a:ext uri="{FF2B5EF4-FFF2-40B4-BE49-F238E27FC236}">
                <a16:creationId xmlns:a16="http://schemas.microsoft.com/office/drawing/2014/main" id="{C3ABA6A7-9A10-55BC-5ECE-A659F27E9775}"/>
              </a:ext>
            </a:extLst>
          </p:cNvPr>
          <p:cNvSpPr txBox="1"/>
          <p:nvPr/>
        </p:nvSpPr>
        <p:spPr>
          <a:xfrm>
            <a:off x="3542580" y="3180341"/>
            <a:ext cx="5420232" cy="923330"/>
          </a:xfrm>
          <a:prstGeom prst="rect">
            <a:avLst/>
          </a:prstGeom>
          <a:noFill/>
        </p:spPr>
        <p:txBody>
          <a:bodyPr wrap="square" rtlCol="0">
            <a:spAutoFit/>
          </a:bodyPr>
          <a:lstStyle/>
          <a:p>
            <a:pPr algn="just"/>
            <a:r>
              <a:rPr lang="pt-BR" b="1" dirty="0"/>
              <a:t>O PSIQUISMO MODELA UMA MATÉRIA PROTOPLASMÁTICA MAIS EVOLUÍDA E SUTIL: O ECTOPLASMA (Pietro Ubaldi – A Grande Síntese)</a:t>
            </a:r>
          </a:p>
        </p:txBody>
      </p:sp>
      <p:pic>
        <p:nvPicPr>
          <p:cNvPr id="3074" name="Picture 2" descr="Ver a imagem de origem">
            <a:extLst>
              <a:ext uri="{FF2B5EF4-FFF2-40B4-BE49-F238E27FC236}">
                <a16:creationId xmlns:a16="http://schemas.microsoft.com/office/drawing/2014/main" id="{03B0532F-54C6-B027-6EB2-7D06238EC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75056"/>
            <a:ext cx="2313330" cy="213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45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10"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1216</TotalTime>
  <Words>2308</Words>
  <Application>Microsoft Office PowerPoint</Application>
  <PresentationFormat>Apresentação na tela (4:3)</PresentationFormat>
  <Paragraphs>412</Paragraphs>
  <Slides>44</Slides>
  <Notes>20</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44</vt:i4>
      </vt:variant>
    </vt:vector>
  </HeadingPairs>
  <TitlesOfParts>
    <vt:vector size="51" baseType="lpstr">
      <vt:lpstr>Adelon-Light-Regular</vt:lpstr>
      <vt:lpstr>Arial</vt:lpstr>
      <vt:lpstr>Calibri</vt:lpstr>
      <vt:lpstr>Calibri Light</vt:lpstr>
      <vt:lpstr>Wingdings</vt:lpstr>
      <vt:lpstr>Tema do Office</vt:lpstr>
      <vt:lpstr>Image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Alimentação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LAN Corner,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Luiz Lima</dc:creator>
  <cp:lastModifiedBy>Irabeni Nunes de Oliveira</cp:lastModifiedBy>
  <cp:revision>69</cp:revision>
  <dcterms:created xsi:type="dcterms:W3CDTF">2014-09-17T19:25:14Z</dcterms:created>
  <dcterms:modified xsi:type="dcterms:W3CDTF">2022-11-11T21:32:43Z</dcterms:modified>
</cp:coreProperties>
</file>